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sldIdLst>
    <p:sldId id="257" r:id="rId5"/>
    <p:sldId id="260" r:id="rId6"/>
    <p:sldId id="262" r:id="rId7"/>
    <p:sldId id="258" r:id="rId8"/>
    <p:sldId id="261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23" d="100"/>
          <a:sy n="123" d="100"/>
        </p:scale>
        <p:origin x="11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6/26/2021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>
            <a:normAutofit/>
          </a:bodyPr>
          <a:lstStyle/>
          <a:p>
            <a:r>
              <a:rPr lang="en-US" dirty="0"/>
              <a:t>Fixed Income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>
            <a:normAutofit/>
          </a:bodyPr>
          <a:lstStyle/>
          <a:p>
            <a:r>
              <a:rPr lang="en-US" dirty="0"/>
              <a:t>Hammond Mason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980000"/>
                <a:ext cx="11029615" cy="3037498"/>
              </a:xfrm>
            </p:spPr>
            <p:txBody>
              <a:bodyPr anchor="t" anchorCtr="0">
                <a:spAutoFit/>
              </a:bodyPr>
              <a:lstStyle/>
              <a:p>
                <a:r>
                  <a:rPr lang="en-US" dirty="0"/>
                  <a:t>Price of a Bond, B, is the sum of the present value of its cash flows.</a:t>
                </a:r>
              </a:p>
              <a:p>
                <a:endParaRPr lang="en-US" b="0" dirty="0"/>
              </a:p>
              <a:p>
                <a:r>
                  <a:rPr lang="en-US" b="0" dirty="0"/>
                  <a:t>In discrete time, B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 ⋯ +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US" dirty="0"/>
              </a:p>
              <a:p>
                <a:r>
                  <a:rPr lang="en-US" dirty="0"/>
                  <a:t>In continuous time, B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Where ‘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’ is the </a:t>
                </a:r>
                <a:r>
                  <a:rPr lang="en-GB" b="1" dirty="0"/>
                  <a:t>yield-to-maturity</a:t>
                </a:r>
                <a:r>
                  <a:rPr lang="en-GB" dirty="0"/>
                  <a:t>, ‘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dirty="0"/>
                  <a:t>’ is the coupon at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/>
                  <a:t> is the redemption value of the bond.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980000"/>
                <a:ext cx="11029615" cy="3037498"/>
              </a:xfrm>
              <a:blipFill>
                <a:blip r:embed="rId2"/>
                <a:stretch>
                  <a:fillRect l="-166" t="-602" b="-18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of a Bond</a:t>
            </a:r>
          </a:p>
        </p:txBody>
      </p:sp>
    </p:spTree>
    <p:extLst>
      <p:ext uri="{BB962C8B-B14F-4D97-AF65-F5344CB8AC3E}">
        <p14:creationId xmlns:p14="http://schemas.microsoft.com/office/powerpoint/2010/main" val="210041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B0E7DAD-625E-489B-BA5A-8C5547D4AC5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86000" y="2896394"/>
          <a:ext cx="7620000" cy="2524125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1812889379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839948947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67005843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3093659002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192392133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783584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5983172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9218217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6803126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282744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2789477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982197952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Face value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161136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Coupon rate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pa. nominal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506552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Yield-To-Maturity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pa. continuously compounded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4759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Opening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Earnings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Closing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409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Principal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Cash Flow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Balance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Yield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Flow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Balance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7761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80405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en-GB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r>
                        <a:rPr lang="en-GB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CF</a:t>
                      </a:r>
                      <a:r>
                        <a:rPr lang="en-GB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en-GB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-rt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PVCF</a:t>
                      </a:r>
                      <a:r>
                        <a:rPr lang="en-GB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3283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167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6933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0.94176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4.70882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-5.98867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-97.83547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3098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0.8869204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4.43460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-97.83547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-6.04981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-98.88528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2553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0.8352702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87.70337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-98.88528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-6.11472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122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-18.15320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18.1532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540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94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980000"/>
                <a:ext cx="11029615" cy="5325625"/>
              </a:xfrm>
              <a:ln>
                <a:noFill/>
              </a:ln>
            </p:spPr>
            <p:txBody>
              <a:bodyPr anchor="t" anchorCtr="0">
                <a:spAutoFit/>
              </a:bodyPr>
              <a:lstStyle/>
              <a:p>
                <a:r>
                  <a:rPr lang="en-US" dirty="0"/>
                  <a:t>From the Bond Price formulae we see the price of a Bond is a function of two variables: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ie</a:t>
                </a:r>
                <a:r>
                  <a:rPr lang="en-US" dirty="0"/>
                  <a:t>. Bond Price =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b="0" dirty="0"/>
                  <a:t>Expanding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d>
                  </m:oMath>
                </a14:m>
                <a:r>
                  <a:rPr lang="en-US" b="0" dirty="0"/>
                  <a:t> by Taylor Series:</a:t>
                </a:r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1!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 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2!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den>
                            </m:f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𝑑𝑟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den>
                            </m:f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𝑑𝑟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 ⋯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𝑑𝑟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sSup>
                              <m:sSup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𝑑𝑟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2.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𝑑𝑟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[3]</m:t>
                    </m:r>
                  </m:oMath>
                </a14:m>
                <a:endParaRPr lang="en-GB" dirty="0"/>
              </a:p>
              <a:p>
                <a:r>
                  <a:rPr lang="en-US" b="0" dirty="0"/>
                  <a:t>As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r>
                  <a:rPr lang="en-US" b="0" dirty="0"/>
                  <a:t> is small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b="0" dirty="0"/>
                  <a:t> is even smaller, can approximate the change in Bond Price,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𝑑𝑟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b="0" dirty="0"/>
                  <a:t>, as:</a:t>
                </a:r>
              </a:p>
              <a:p>
                <a:pPr marL="0" indent="0" algn="ctr">
                  <a:buNone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𝑑𝐵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𝑑𝑟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𝑑𝑟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r>
                  <a:rPr lang="en-GB" dirty="0"/>
                  <a:t>Or, as a relative change: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𝑑𝐵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𝑑𝑟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𝑑𝑟</m:t>
                              </m:r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980000"/>
                <a:ext cx="11029615" cy="5325625"/>
              </a:xfrm>
              <a:blipFill>
                <a:blip r:embed="rId2"/>
                <a:stretch>
                  <a:fillRect l="-166" t="-3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Bond Price</a:t>
            </a:r>
          </a:p>
        </p:txBody>
      </p:sp>
    </p:spTree>
    <p:extLst>
      <p:ext uri="{BB962C8B-B14F-4D97-AF65-F5344CB8AC3E}">
        <p14:creationId xmlns:p14="http://schemas.microsoft.com/office/powerpoint/2010/main" val="263784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980000"/>
                <a:ext cx="11029615" cy="4514184"/>
              </a:xfrm>
              <a:ln>
                <a:noFill/>
              </a:ln>
            </p:spPr>
            <p:txBody>
              <a:bodyPr anchor="t" anchorCtr="0">
                <a:spAutoFit/>
              </a:bodyPr>
              <a:lstStyle/>
              <a:p>
                <a:r>
                  <a:rPr lang="en-GB" b="0" dirty="0"/>
                  <a:t>On the basis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 dirty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i="1" dirty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GB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e>
                    </m:d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b="0" dirty="0"/>
                  <a:t> then: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=−1.</m:t>
                      </m:r>
                      <m:sSup>
                        <m:sSup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+ ⋯+ 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 err="1"/>
                  <a:t>ie</a:t>
                </a:r>
                <a:r>
                  <a:rPr lang="en-US" dirty="0"/>
                  <a:t>.: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GB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+2.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+3.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 </m:t>
                          </m:r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⋯+ 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𝑛𝑟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which shows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/>
                  <a:t> is always negative, </a:t>
                </a:r>
                <a:r>
                  <a:rPr lang="en-US" dirty="0" err="1"/>
                  <a:t>ie</a:t>
                </a:r>
                <a:r>
                  <a:rPr lang="en-US" dirty="0"/>
                  <a:t>. as </a:t>
                </a:r>
                <a14:m>
                  <m:oMath xmlns:m="http://schemas.openxmlformats.org/officeDocument/2006/math">
                    <m:r>
                      <a:rPr lang="en-GB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dirty="0"/>
                  <a:t>increases </a:t>
                </a:r>
                <a14:m>
                  <m:oMath xmlns:m="http://schemas.openxmlformats.org/officeDocument/2006/math">
                    <m:r>
                      <a:rPr lang="en-GB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decreases.</a:t>
                </a:r>
              </a:p>
              <a:p>
                <a:r>
                  <a:rPr lang="en-US" dirty="0"/>
                  <a:t>Dividing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multiplying by -1 gives the definition of (modified) Duration: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+2.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+3.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 ⋯+ 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𝑛𝑟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US" dirty="0"/>
                  <a:t>The RHS term is recognizable as Macaulay Duration – the sum of the present-valued cash flows, weighted by their term – which is the reason why Duration is often quoted in “years”.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980000"/>
                <a:ext cx="11029615" cy="4514184"/>
              </a:xfrm>
              <a:blipFill>
                <a:blip r:embed="rId2"/>
                <a:stretch>
                  <a:fillRect l="-166" b="-6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E562972-3449-42D1-8185-B4BEFD52AB4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Duration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  <m:r>
                          <a:rPr lang="en-GB" i="1">
                            <a:latin typeface="Cambria Math" panose="02040503050406030204" pitchFamily="18" charset="0"/>
                          </a:rPr>
                          <m:t>.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E562972-3449-42D1-8185-B4BEFD52AB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105" b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2224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980000"/>
                <a:ext cx="11029615" cy="3318473"/>
              </a:xfrm>
              <a:ln>
                <a:noFill/>
              </a:ln>
            </p:spPr>
            <p:txBody>
              <a:bodyPr anchor="t" anchorCtr="0">
                <a:spAutoFit/>
              </a:bodyPr>
              <a:lstStyle/>
              <a:p>
                <a:r>
                  <a:rPr lang="en-GB" b="0" dirty="0"/>
                  <a:t>Given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GB" b="0" dirty="0"/>
                  <a:t> on the previous slide, it is easy to calculate the second-order partial derivative of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b="0" dirty="0"/>
                  <a:t> w.r.t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b="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GB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+ ⋯+</m:t>
                      </m:r>
                      <m:sSup>
                        <m:sSup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GB" i="1" dirty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which shows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GB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is always positive, </a:t>
                </a:r>
                <a:r>
                  <a:rPr lang="en-US" dirty="0" err="1"/>
                  <a:t>ie</a:t>
                </a:r>
                <a:r>
                  <a:rPr lang="en-US" dirty="0"/>
                  <a:t>. as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increases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GB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increases</a:t>
                </a:r>
                <a:r>
                  <a:rPr lang="en-GB" dirty="0"/>
                  <a:t>.</a:t>
                </a:r>
              </a:p>
              <a:p>
                <a:r>
                  <a:rPr lang="en-US" dirty="0"/>
                  <a:t>Dividing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gives the definition of Convexity: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 ⋯+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𝑛𝑟</m:t>
                              </m:r>
                            </m:sup>
                          </m:sSup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980000"/>
                <a:ext cx="11029615" cy="3318473"/>
              </a:xfrm>
              <a:blipFill>
                <a:blip r:embed="rId2"/>
                <a:stretch>
                  <a:fillRect l="-16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E562972-3449-42D1-8185-B4BEFD52AB4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Convexity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  <m:r>
                          <a:rPr lang="en-GB" i="1">
                            <a:latin typeface="Cambria Math" panose="02040503050406030204" pitchFamily="18" charset="0"/>
                          </a:rPr>
                          <m:t>.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E562972-3449-42D1-8185-B4BEFD52AB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105" b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6833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980000"/>
                <a:ext cx="11029615" cy="3380477"/>
              </a:xfrm>
              <a:ln>
                <a:noFill/>
              </a:ln>
            </p:spPr>
            <p:txBody>
              <a:bodyPr anchor="t" anchorCtr="0">
                <a:spAutoFit/>
              </a:bodyPr>
              <a:lstStyle/>
              <a:p>
                <a:r>
                  <a:rPr lang="en-GB" b="0" dirty="0"/>
                  <a:t>In practice, it is usual for Duration and Convexity to be estimated by using either Forward, Backward or Central Finite Differences: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𝐹𝑜𝑟𝑤𝑎𝑟𝑑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𝐷𝑖𝑓𝑓𝑒𝑟𝑒𝑛𝑐𝑒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 ∆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𝐵𝑎𝑐𝑘𝑤𝑎𝑟𝑑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𝐷𝑖𝑓𝑓𝑒𝑟𝑒𝑛𝑐𝑒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𝐶𝑒𝑛𝑡𝑟𝑎𝑙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𝐷𝑖𝑓𝑓𝑒𝑟𝑒𝑛𝑐𝑒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2.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where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 is usually 1 basis point.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4D961B0-8320-480D-974D-99FE93AA60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980000"/>
                <a:ext cx="11029615" cy="3380477"/>
              </a:xfrm>
              <a:blipFill>
                <a:blip r:embed="rId2"/>
                <a:stretch>
                  <a:fillRect l="-331" t="-542" r="-7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PRACTICALITIES</a:t>
            </a:r>
          </a:p>
        </p:txBody>
      </p:sp>
    </p:spTree>
    <p:extLst>
      <p:ext uri="{BB962C8B-B14F-4D97-AF65-F5344CB8AC3E}">
        <p14:creationId xmlns:p14="http://schemas.microsoft.com/office/powerpoint/2010/main" val="700992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D961B0-8320-480D-974D-99FE93AA6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80000"/>
            <a:ext cx="11029615" cy="775340"/>
          </a:xfrm>
          <a:ln>
            <a:noFill/>
          </a:ln>
        </p:spPr>
        <p:txBody>
          <a:bodyPr anchor="t" anchorCtr="0">
            <a:spAutoFit/>
          </a:bodyPr>
          <a:lstStyle/>
          <a:p>
            <a:r>
              <a:rPr lang="en-GB" b="0" dirty="0"/>
              <a:t>Using the example set out earlier;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AE158FC-3F84-4A98-AD59-0A7D33BA7CB0}"/>
              </a:ext>
            </a:extLst>
          </p:cNvPr>
          <p:cNvGraphicFramePr>
            <a:graphicFrameLocks noGrp="1"/>
          </p:cNvGraphicFramePr>
          <p:nvPr/>
        </p:nvGraphicFramePr>
        <p:xfrm>
          <a:off x="2952750" y="2941479"/>
          <a:ext cx="6286500" cy="2440305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40506794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87146908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879839764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139597186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366724848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282584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471027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62891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7524398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6036631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Difference Method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2223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Backward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Forward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48199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B(r + </a:t>
                      </a:r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96.81913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96.81913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96.81913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7453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B(r)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B/</a:t>
                      </a:r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(Forward)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-276.6476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0081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B(r - </a:t>
                      </a:r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96.87447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96.87447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96.87447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B/</a:t>
                      </a:r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(Backward)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-276.7287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9287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-0.02767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-0.05534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-0.02766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0.08118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927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2760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96.84680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398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98186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-1/B * </a:t>
                      </a:r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B/</a:t>
                      </a:r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2.85739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2.85697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2.85655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1/B*</a:t>
                      </a:r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D/</a:t>
                      </a:r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8.38208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0006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680899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 Duration (from formula)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2.85697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 Convexity (from formula)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8.38208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6273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43148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7BD4C1-B6B1-4715-ABF9-E660A51A4E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289AE2-D2AE-49D1-AFAC-3A79F6794255}">
  <ds:schemaRefs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16c05727-aa75-4e4a-9b5f-8a80a1165891"/>
    <ds:schemaRef ds:uri="71af3243-3dd4-4a8d-8c0d-dd76da1f02a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1E7CA09-9778-4414-AE97-8064B12DA3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{91EEDA06-2DE0-405C-AE02-B0C175F020BE}tf33552983_win32</Template>
  <TotalTime>1173</TotalTime>
  <Words>740</Words>
  <Application>Microsoft Office PowerPoint</Application>
  <PresentationFormat>Widescreen</PresentationFormat>
  <Paragraphs>170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Cambria Math</vt:lpstr>
      <vt:lpstr>Franklin Gothic Book</vt:lpstr>
      <vt:lpstr>Franklin Gothic Demi</vt:lpstr>
      <vt:lpstr>Wingdings 2</vt:lpstr>
      <vt:lpstr>DividendVTI</vt:lpstr>
      <vt:lpstr>Fixed Income Analytics</vt:lpstr>
      <vt:lpstr>Price of a Bond</vt:lpstr>
      <vt:lpstr>Example</vt:lpstr>
      <vt:lpstr>Changes in Bond Price</vt:lpstr>
      <vt:lpstr>Duration (-1/B.∂B/∂r)</vt:lpstr>
      <vt:lpstr>Convexity (1/B.(∂^2 B)/(∂r^2 ))</vt:lpstr>
      <vt:lpstr>PRACTICALITIES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Fixed Income Analytics</dc:title>
  <dc:creator>Hammond Mason</dc:creator>
  <cp:lastModifiedBy>Hammond Mason</cp:lastModifiedBy>
  <cp:revision>35</cp:revision>
  <dcterms:created xsi:type="dcterms:W3CDTF">2021-06-22T06:41:45Z</dcterms:created>
  <dcterms:modified xsi:type="dcterms:W3CDTF">2021-06-26T20:04:14Z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