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52" r:id="rId1"/>
  </p:sldMasterIdLst>
  <p:notesMasterIdLst>
    <p:notesMasterId r:id="rId24"/>
  </p:notesMasterIdLst>
  <p:handoutMasterIdLst>
    <p:handoutMasterId r:id="rId25"/>
  </p:handoutMasterIdLst>
  <p:sldIdLst>
    <p:sldId id="344" r:id="rId2"/>
    <p:sldId id="347" r:id="rId3"/>
    <p:sldId id="388" r:id="rId4"/>
    <p:sldId id="389" r:id="rId5"/>
    <p:sldId id="390" r:id="rId6"/>
    <p:sldId id="392" r:id="rId7"/>
    <p:sldId id="391" r:id="rId8"/>
    <p:sldId id="348" r:id="rId9"/>
    <p:sldId id="394" r:id="rId10"/>
    <p:sldId id="396" r:id="rId11"/>
    <p:sldId id="395" r:id="rId12"/>
    <p:sldId id="398" r:id="rId13"/>
    <p:sldId id="397" r:id="rId14"/>
    <p:sldId id="399" r:id="rId15"/>
    <p:sldId id="400" r:id="rId16"/>
    <p:sldId id="401" r:id="rId17"/>
    <p:sldId id="402" r:id="rId18"/>
    <p:sldId id="403" r:id="rId19"/>
    <p:sldId id="404" r:id="rId20"/>
    <p:sldId id="405" r:id="rId21"/>
    <p:sldId id="406" r:id="rId22"/>
    <p:sldId id="407" r:id="rId23"/>
  </p:sldIdLst>
  <p:sldSz cx="9906000" cy="6858000" type="A4"/>
  <p:notesSz cx="6797675" cy="9926638"/>
  <p:embeddedFontLst>
    <p:embeddedFont>
      <p:font typeface="Segoe UI" pitchFamily="34" charset="0"/>
      <p:regular r:id="rId26"/>
      <p:bold r:id="rId27"/>
      <p:italic r:id="rId28"/>
      <p:boldItalic r:id="rId29"/>
    </p:embeddedFont>
    <p:embeddedFont>
      <p:font typeface="Batang" charset="-127"/>
      <p:regular r:id="rId30"/>
    </p:embeddedFont>
    <p:embeddedFont>
      <p:font typeface="Arial Narrow" pitchFamily="34" charset="0"/>
      <p:regular r:id="rId31"/>
      <p:bold r:id="rId32"/>
      <p:italic r:id="rId33"/>
      <p:boldItalic r:id="rId34"/>
    </p:embeddedFont>
  </p:embeddedFontLst>
  <p:defaultTextStyle>
    <a:defPPr>
      <a:defRPr lang="en-GB"/>
    </a:defPPr>
    <a:lvl1pPr algn="l" rtl="0" fontAlgn="base">
      <a:lnSpc>
        <a:spcPts val="1600"/>
      </a:lnSpc>
      <a:spcBef>
        <a:spcPct val="20000"/>
      </a:spcBef>
      <a:spcAft>
        <a:spcPct val="0"/>
      </a:spcAft>
      <a:buClr>
        <a:srgbClr val="D2B234"/>
      </a:buClr>
      <a:buSzPct val="125000"/>
      <a:buFont typeface="Arial" charset="0"/>
      <a:defRPr sz="1600" b="1" kern="1200">
        <a:solidFill>
          <a:schemeClr val="tx1"/>
        </a:solidFill>
        <a:latin typeface="Arial" charset="0"/>
        <a:ea typeface="Batang" pitchFamily="18" charset="-127"/>
        <a:cs typeface="+mn-cs"/>
      </a:defRPr>
    </a:lvl1pPr>
    <a:lvl2pPr marL="457200" algn="l" rtl="0" fontAlgn="base">
      <a:lnSpc>
        <a:spcPts val="1600"/>
      </a:lnSpc>
      <a:spcBef>
        <a:spcPct val="20000"/>
      </a:spcBef>
      <a:spcAft>
        <a:spcPct val="0"/>
      </a:spcAft>
      <a:buClr>
        <a:srgbClr val="D2B234"/>
      </a:buClr>
      <a:buSzPct val="125000"/>
      <a:buFont typeface="Arial" charset="0"/>
      <a:defRPr sz="1600" b="1" kern="1200">
        <a:solidFill>
          <a:schemeClr val="tx1"/>
        </a:solidFill>
        <a:latin typeface="Arial" charset="0"/>
        <a:ea typeface="Batang" pitchFamily="18" charset="-127"/>
        <a:cs typeface="+mn-cs"/>
      </a:defRPr>
    </a:lvl2pPr>
    <a:lvl3pPr marL="914400" algn="l" rtl="0" fontAlgn="base">
      <a:lnSpc>
        <a:spcPts val="1600"/>
      </a:lnSpc>
      <a:spcBef>
        <a:spcPct val="20000"/>
      </a:spcBef>
      <a:spcAft>
        <a:spcPct val="0"/>
      </a:spcAft>
      <a:buClr>
        <a:srgbClr val="D2B234"/>
      </a:buClr>
      <a:buSzPct val="125000"/>
      <a:buFont typeface="Arial" charset="0"/>
      <a:defRPr sz="1600" b="1" kern="1200">
        <a:solidFill>
          <a:schemeClr val="tx1"/>
        </a:solidFill>
        <a:latin typeface="Arial" charset="0"/>
        <a:ea typeface="Batang" pitchFamily="18" charset="-127"/>
        <a:cs typeface="+mn-cs"/>
      </a:defRPr>
    </a:lvl3pPr>
    <a:lvl4pPr marL="1371600" algn="l" rtl="0" fontAlgn="base">
      <a:lnSpc>
        <a:spcPts val="1600"/>
      </a:lnSpc>
      <a:spcBef>
        <a:spcPct val="20000"/>
      </a:spcBef>
      <a:spcAft>
        <a:spcPct val="0"/>
      </a:spcAft>
      <a:buClr>
        <a:srgbClr val="D2B234"/>
      </a:buClr>
      <a:buSzPct val="125000"/>
      <a:buFont typeface="Arial" charset="0"/>
      <a:defRPr sz="1600" b="1" kern="1200">
        <a:solidFill>
          <a:schemeClr val="tx1"/>
        </a:solidFill>
        <a:latin typeface="Arial" charset="0"/>
        <a:ea typeface="Batang" pitchFamily="18" charset="-127"/>
        <a:cs typeface="+mn-cs"/>
      </a:defRPr>
    </a:lvl4pPr>
    <a:lvl5pPr marL="1828800" algn="l" rtl="0" fontAlgn="base">
      <a:lnSpc>
        <a:spcPts val="1600"/>
      </a:lnSpc>
      <a:spcBef>
        <a:spcPct val="20000"/>
      </a:spcBef>
      <a:spcAft>
        <a:spcPct val="0"/>
      </a:spcAft>
      <a:buClr>
        <a:srgbClr val="D2B234"/>
      </a:buClr>
      <a:buSzPct val="125000"/>
      <a:buFont typeface="Arial" charset="0"/>
      <a:defRPr sz="1600" b="1" kern="1200">
        <a:solidFill>
          <a:schemeClr val="tx1"/>
        </a:solidFill>
        <a:latin typeface="Arial" charset="0"/>
        <a:ea typeface="Batang" pitchFamily="18" charset="-127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Batang" pitchFamily="18" charset="-127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Batang" pitchFamily="18" charset="-127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Batang" pitchFamily="18" charset="-127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Batang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8080"/>
    <a:srgbClr val="9B9C9D"/>
    <a:srgbClr val="7764A1"/>
    <a:srgbClr val="C8C8E6"/>
    <a:srgbClr val="D7D1A5"/>
    <a:srgbClr val="AEA557"/>
    <a:srgbClr val="ACDEEA"/>
    <a:srgbClr val="68C3D7"/>
    <a:srgbClr val="82B339"/>
    <a:srgbClr val="BE2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35" autoAdjust="0"/>
    <p:restoredTop sz="97087" autoAdjust="0"/>
  </p:normalViewPr>
  <p:slideViewPr>
    <p:cSldViewPr snapToGrid="0" showGuides="1">
      <p:cViewPr varScale="1">
        <p:scale>
          <a:sx n="105" d="100"/>
          <a:sy n="105" d="100"/>
        </p:scale>
        <p:origin x="-96" y="-300"/>
      </p:cViewPr>
      <p:guideLst>
        <p:guide orient="horz" pos="2411"/>
        <p:guide orient="horz" pos="1281"/>
        <p:guide orient="horz" pos="1019"/>
        <p:guide orient="horz" pos="3534"/>
        <p:guide orient="horz" pos="3795"/>
        <p:guide orient="horz" pos="509"/>
        <p:guide orient="horz" pos="4012"/>
        <p:guide pos="3120"/>
        <p:guide pos="3348"/>
        <p:guide pos="2890"/>
        <p:guide pos="6038"/>
        <p:guide pos="2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92" tIns="45497" rIns="90992" bIns="45497" numCol="1" anchor="t" anchorCtr="0" compatLnSpc="1">
            <a:prstTxWarp prst="textNoShape">
              <a:avLst/>
            </a:prstTxWarp>
          </a:bodyPr>
          <a:lstStyle>
            <a:lvl1pPr defTabSz="909638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450" y="0"/>
            <a:ext cx="294322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92" tIns="45497" rIns="90992" bIns="45497" numCol="1" anchor="t" anchorCtr="0" compatLnSpc="1">
            <a:prstTxWarp prst="textNoShape">
              <a:avLst/>
            </a:prstTxWarp>
          </a:bodyPr>
          <a:lstStyle>
            <a:lvl1pPr algn="r" defTabSz="909638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5150"/>
            <a:ext cx="29432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92" tIns="45497" rIns="90992" bIns="45497" numCol="1" anchor="b" anchorCtr="0" compatLnSpc="1">
            <a:prstTxWarp prst="textNoShape">
              <a:avLst/>
            </a:prstTxWarp>
          </a:bodyPr>
          <a:lstStyle>
            <a:lvl1pPr defTabSz="909638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450" y="9455150"/>
            <a:ext cx="29432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92" tIns="45497" rIns="90992" bIns="45497" numCol="1" anchor="b" anchorCtr="0" compatLnSpc="1">
            <a:prstTxWarp prst="textNoShape">
              <a:avLst/>
            </a:prstTxWarp>
          </a:bodyPr>
          <a:lstStyle>
            <a:lvl1pPr algn="r" defTabSz="909638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/>
            </a:lvl1pPr>
          </a:lstStyle>
          <a:p>
            <a:pPr>
              <a:defRPr/>
            </a:pPr>
            <a:fld id="{BAF72572-ECD8-4D95-8B0D-9010001DD8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574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3" tIns="45948" rIns="91893" bIns="45948" numCol="1" anchor="t" anchorCtr="0" compatLnSpc="1">
            <a:prstTxWarp prst="textNoShape">
              <a:avLst/>
            </a:prstTxWarp>
          </a:bodyPr>
          <a:lstStyle>
            <a:lvl1pPr defTabSz="9191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8733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3" tIns="45948" rIns="91893" bIns="45948" numCol="1" anchor="t" anchorCtr="0" compatLnSpc="1">
            <a:prstTxWarp prst="textNoShape">
              <a:avLst/>
            </a:prstTxWarp>
          </a:bodyPr>
          <a:lstStyle>
            <a:lvl1pPr algn="r" defTabSz="9191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4538" y="771525"/>
            <a:ext cx="534670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4703763"/>
            <a:ext cx="4973638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3" tIns="45948" rIns="91893" bIns="459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2288"/>
            <a:ext cx="2951163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3" tIns="45948" rIns="91893" bIns="45948" numCol="1" anchor="b" anchorCtr="0" compatLnSpc="1">
            <a:prstTxWarp prst="textNoShape">
              <a:avLst/>
            </a:prstTxWarp>
          </a:bodyPr>
          <a:lstStyle>
            <a:lvl1pPr defTabSz="9191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12288"/>
            <a:ext cx="287337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3" tIns="45948" rIns="91893" bIns="45948" numCol="1" anchor="b" anchorCtr="0" compatLnSpc="1">
            <a:prstTxWarp prst="textNoShape">
              <a:avLst/>
            </a:prstTxWarp>
          </a:bodyPr>
          <a:lstStyle>
            <a:lvl1pPr algn="r" defTabSz="919163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/>
            </a:lvl1pPr>
          </a:lstStyle>
          <a:p>
            <a:pPr>
              <a:defRPr/>
            </a:pPr>
            <a:fld id="{FE9EFC7D-9B5C-4F66-970A-80F5BEE349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402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blackWhite">
          <a:xfrm>
            <a:off x="0" y="0"/>
            <a:ext cx="9906000" cy="6858000"/>
          </a:xfrm>
          <a:prstGeom prst="rect">
            <a:avLst/>
          </a:prstGeom>
          <a:solidFill>
            <a:srgbClr val="0919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000" b="0"/>
          </a:p>
        </p:txBody>
      </p:sp>
      <p:pic>
        <p:nvPicPr>
          <p:cNvPr id="5" name="Picture 8" descr="TN Logo_WH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7407275" y="325438"/>
            <a:ext cx="21844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122363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E7B90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700588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2911475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8261350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6483350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blackWhite">
          <a:xfrm>
            <a:off x="0" y="0"/>
            <a:ext cx="9906000" cy="6858000"/>
          </a:xfrm>
          <a:prstGeom prst="rect">
            <a:avLst/>
          </a:prstGeom>
          <a:solidFill>
            <a:srgbClr val="0919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000" b="0"/>
          </a:p>
        </p:txBody>
      </p:sp>
      <p:pic>
        <p:nvPicPr>
          <p:cNvPr id="12" name="Picture 12" descr="TN Logo_WH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7407275" y="325438"/>
            <a:ext cx="21844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1122363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E7B90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700588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2911475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8261350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6483350" y="1882775"/>
            <a:ext cx="1644650" cy="1644650"/>
          </a:xfrm>
          <a:prstGeom prst="rect">
            <a:avLst/>
          </a:prstGeom>
          <a:solidFill>
            <a:srgbClr val="323D45"/>
          </a:solidFill>
          <a:ln w="12700">
            <a:solidFill>
              <a:srgbClr val="323D4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blackWhite">
          <a:xfrm>
            <a:off x="0" y="0"/>
            <a:ext cx="990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/>
          <a:p>
            <a:endParaRPr lang="en-US" sz="1000" b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1122363" y="1882775"/>
            <a:ext cx="8783637" cy="1644650"/>
            <a:chOff x="1122363" y="1882775"/>
            <a:chExt cx="8783637" cy="1644650"/>
          </a:xfrm>
        </p:grpSpPr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1122363" y="1882775"/>
              <a:ext cx="1644650" cy="1644650"/>
            </a:xfrm>
            <a:prstGeom prst="rect">
              <a:avLst/>
            </a:prstGeom>
            <a:solidFill>
              <a:srgbClr val="323D45"/>
            </a:solidFill>
            <a:ln w="12700">
              <a:solidFill>
                <a:srgbClr val="E7B90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360000" tIns="360000" rIns="360000" bIns="360000" anchor="ctr"/>
            <a:lstStyle/>
            <a:p>
              <a:endParaRPr lang="en-US"/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4691857" y="1882775"/>
              <a:ext cx="1644650" cy="1644650"/>
            </a:xfrm>
            <a:prstGeom prst="rect">
              <a:avLst/>
            </a:prstGeom>
            <a:solidFill>
              <a:srgbClr val="323D45"/>
            </a:solidFill>
            <a:ln w="12700">
              <a:solidFill>
                <a:srgbClr val="323D45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360000" tIns="360000" rIns="360000" bIns="360000" anchor="ctr"/>
            <a:lstStyle/>
            <a:p>
              <a:endParaRPr lang="en-US"/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2907110" y="1882775"/>
              <a:ext cx="1644650" cy="1644650"/>
            </a:xfrm>
            <a:prstGeom prst="rect">
              <a:avLst/>
            </a:prstGeom>
            <a:solidFill>
              <a:srgbClr val="323D45"/>
            </a:solidFill>
            <a:ln w="12700">
              <a:solidFill>
                <a:srgbClr val="323D45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360000" tIns="360000" rIns="360000" bIns="360000" anchor="ctr"/>
            <a:lstStyle/>
            <a:p>
              <a:endParaRPr lang="en-US"/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8261350" y="1882775"/>
              <a:ext cx="1644650" cy="1644650"/>
            </a:xfrm>
            <a:prstGeom prst="rect">
              <a:avLst/>
            </a:prstGeom>
            <a:solidFill>
              <a:srgbClr val="323D45"/>
            </a:solidFill>
            <a:ln w="12700">
              <a:solidFill>
                <a:srgbClr val="323D45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360000" tIns="360000" rIns="360000" bIns="360000" anchor="ctr"/>
            <a:lstStyle/>
            <a:p>
              <a:endParaRPr lang="en-US"/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6476604" y="1882775"/>
              <a:ext cx="1644650" cy="1644650"/>
            </a:xfrm>
            <a:prstGeom prst="rect">
              <a:avLst/>
            </a:prstGeom>
            <a:solidFill>
              <a:srgbClr val="323D45"/>
            </a:solidFill>
            <a:ln w="12700">
              <a:solidFill>
                <a:srgbClr val="323D45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360000" tIns="360000" rIns="360000" bIns="360000" anchor="ctr"/>
            <a:lstStyle/>
            <a:p>
              <a:endParaRPr lang="en-US"/>
            </a:p>
          </p:txBody>
        </p:sp>
      </p:grpSp>
      <p:sp>
        <p:nvSpPr>
          <p:cNvPr id="108547" name="Rectangle 3"/>
          <p:cNvSpPr>
            <a:spLocks noGrp="1" noChangeArrowheads="1"/>
          </p:cNvSpPr>
          <p:nvPr>
            <p:ph type="subTitle" sz="quarter" idx="1"/>
          </p:nvPr>
        </p:nvSpPr>
        <p:spPr bwMode="blackWhite">
          <a:xfrm>
            <a:off x="1122363" y="5870736"/>
            <a:ext cx="6710362" cy="665162"/>
          </a:xfrm>
          <a:extLst>
            <a:ext uri="{909E8E84-426E-40DD-AFC4-6F175D3DCCD1}">
              <a14:hiddenFill xmlns:a14="http://schemas.microsoft.com/office/drawing/2010/main">
                <a:solidFill>
                  <a:srgbClr val="AED47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0"/>
          <a:lstStyle>
            <a:lvl1pPr marL="0" indent="0">
              <a:buFont typeface="Wingdings" pitchFamily="2" charset="2"/>
              <a:buNone/>
              <a:defRPr sz="2200" b="1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0855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1122363" y="3797300"/>
            <a:ext cx="8462962" cy="1143000"/>
          </a:xfrm>
          <a:extLst>
            <a:ext uri="{909E8E84-426E-40DD-AFC4-6F175D3DCCD1}">
              <a14:hiddenFill xmlns:a14="http://schemas.microsoft.com/office/drawing/2010/main">
                <a:solidFill>
                  <a:srgbClr val="AED47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>
              <a:defRPr sz="2200">
                <a:solidFill>
                  <a:schemeClr val="accent2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3014227299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2363" y="3821113"/>
            <a:ext cx="8462962" cy="1781175"/>
          </a:xfrm>
        </p:spPr>
        <p:txBody>
          <a:bodyPr anchor="t"/>
          <a:lstStyle>
            <a:lvl1pPr algn="l">
              <a:defRPr sz="2200" b="1" cap="none">
                <a:solidFill>
                  <a:schemeClr val="accent2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2363" y="1882775"/>
            <a:ext cx="1645200" cy="1645200"/>
          </a:xfrm>
          <a:solidFill>
            <a:schemeClr val="tx2"/>
          </a:solidFill>
        </p:spPr>
        <p:txBody>
          <a:bodyPr anchor="ctr" anchorCtr="0"/>
          <a:lstStyle>
            <a:lvl1pPr marL="0" indent="0" algn="ctr">
              <a:buNone/>
              <a:defRPr sz="70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#</a:t>
            </a:r>
          </a:p>
        </p:txBody>
      </p: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700588" y="1882775"/>
            <a:ext cx="1644650" cy="16446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8" name="Rectangle 24"/>
          <p:cNvSpPr>
            <a:spLocks noChangeArrowheads="1"/>
          </p:cNvSpPr>
          <p:nvPr userDrawn="1"/>
        </p:nvSpPr>
        <p:spPr bwMode="auto">
          <a:xfrm>
            <a:off x="2911475" y="1882775"/>
            <a:ext cx="1644650" cy="16446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9" name="Rectangle 25"/>
          <p:cNvSpPr>
            <a:spLocks noChangeArrowheads="1"/>
          </p:cNvSpPr>
          <p:nvPr userDrawn="1"/>
        </p:nvSpPr>
        <p:spPr bwMode="auto">
          <a:xfrm>
            <a:off x="8261350" y="1882775"/>
            <a:ext cx="1644650" cy="16446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  <p:sp>
        <p:nvSpPr>
          <p:cNvPr id="10" name="Rectangle 26"/>
          <p:cNvSpPr>
            <a:spLocks noChangeArrowheads="1"/>
          </p:cNvSpPr>
          <p:nvPr userDrawn="1"/>
        </p:nvSpPr>
        <p:spPr bwMode="auto">
          <a:xfrm>
            <a:off x="6483350" y="1882775"/>
            <a:ext cx="1644650" cy="16446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0" tIns="360000" rIns="360000" bIns="36000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69390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20675" y="1617663"/>
            <a:ext cx="9266400" cy="4406900"/>
          </a:xfrm>
        </p:spPr>
        <p:txBody>
          <a:bodyPr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675" y="6550025"/>
            <a:ext cx="3136900" cy="20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8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Header &amp; Footer – update footer reference</a:t>
            </a:r>
            <a:endParaRPr lang="en-GB" dirty="0"/>
          </a:p>
        </p:txBody>
      </p:sp>
      <p:sp>
        <p:nvSpPr>
          <p:cNvPr id="7" name="Line 124"/>
          <p:cNvSpPr>
            <a:spLocks noChangeShapeType="1"/>
          </p:cNvSpPr>
          <p:nvPr userDrawn="1"/>
        </p:nvSpPr>
        <p:spPr bwMode="auto">
          <a:xfrm>
            <a:off x="317499" y="974725"/>
            <a:ext cx="92678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0" tIns="360000" rIns="360000" bIns="360000" anchor="ctr"/>
          <a:lstStyle/>
          <a:p>
            <a:endParaRPr lang="en-GB"/>
          </a:p>
        </p:txBody>
      </p:sp>
      <p:sp>
        <p:nvSpPr>
          <p:cNvPr id="8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4672517" y="6550025"/>
            <a:ext cx="560966" cy="1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297331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4323" y="2025649"/>
            <a:ext cx="9266400" cy="3998913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675" y="6550025"/>
            <a:ext cx="3136900" cy="20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8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Header &amp; Footer – update footer reference</a:t>
            </a:r>
            <a:endParaRPr lang="en-GB" dirty="0"/>
          </a:p>
        </p:txBody>
      </p:sp>
      <p:sp>
        <p:nvSpPr>
          <p:cNvPr id="7" name="Line 124"/>
          <p:cNvSpPr>
            <a:spLocks noChangeShapeType="1"/>
          </p:cNvSpPr>
          <p:nvPr userDrawn="1"/>
        </p:nvSpPr>
        <p:spPr bwMode="auto">
          <a:xfrm>
            <a:off x="317499" y="974725"/>
            <a:ext cx="92678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0" tIns="360000" rIns="360000" bIns="360000" anchor="ctr"/>
          <a:lstStyle/>
          <a:p>
            <a:endParaRPr lang="en-GB"/>
          </a:p>
        </p:txBody>
      </p:sp>
      <p:sp>
        <p:nvSpPr>
          <p:cNvPr id="8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4672517" y="6550025"/>
            <a:ext cx="560966" cy="1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314323" y="1603079"/>
            <a:ext cx="9266400" cy="41845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 smtClean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818113473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75" y="282575"/>
            <a:ext cx="9264650" cy="574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14950" y="1617663"/>
            <a:ext cx="4270375" cy="4398353"/>
          </a:xfrm>
        </p:spPr>
        <p:txBody>
          <a:bodyPr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675" y="6550025"/>
            <a:ext cx="3136900" cy="20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8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Header &amp; Footer – update footer reference</a:t>
            </a:r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320675" y="1617663"/>
            <a:ext cx="4270375" cy="4398353"/>
          </a:xfrm>
        </p:spPr>
        <p:txBody>
          <a:bodyPr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Line 124"/>
          <p:cNvSpPr>
            <a:spLocks noChangeShapeType="1"/>
          </p:cNvSpPr>
          <p:nvPr userDrawn="1"/>
        </p:nvSpPr>
        <p:spPr bwMode="auto">
          <a:xfrm>
            <a:off x="317499" y="974725"/>
            <a:ext cx="92678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0" tIns="360000" rIns="360000" bIns="360000" anchor="ctr"/>
          <a:lstStyle/>
          <a:p>
            <a:endParaRPr lang="en-GB"/>
          </a:p>
        </p:txBody>
      </p:sp>
      <p:sp>
        <p:nvSpPr>
          <p:cNvPr id="13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4672517" y="6550025"/>
            <a:ext cx="560966" cy="1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334158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itle, 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75" y="282575"/>
            <a:ext cx="9264650" cy="574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675" y="6550025"/>
            <a:ext cx="3136900" cy="20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8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Header &amp; Footer – update footer reference</a:t>
            </a:r>
            <a:endParaRPr lang="en-GB" dirty="0"/>
          </a:p>
        </p:txBody>
      </p:sp>
      <p:sp>
        <p:nvSpPr>
          <p:cNvPr id="9" name="Line 124"/>
          <p:cNvSpPr>
            <a:spLocks noChangeShapeType="1"/>
          </p:cNvSpPr>
          <p:nvPr userDrawn="1"/>
        </p:nvSpPr>
        <p:spPr bwMode="auto">
          <a:xfrm>
            <a:off x="317499" y="974725"/>
            <a:ext cx="92678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0" tIns="360000" rIns="360000" bIns="360000" anchor="ctr"/>
          <a:lstStyle/>
          <a:p>
            <a:endParaRPr lang="en-GB"/>
          </a:p>
        </p:txBody>
      </p:sp>
      <p:sp>
        <p:nvSpPr>
          <p:cNvPr id="13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4672517" y="6550025"/>
            <a:ext cx="560966" cy="1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4323" y="2025649"/>
            <a:ext cx="4269600" cy="3998913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314323" y="1603079"/>
            <a:ext cx="4269600" cy="41845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 smtClean="0"/>
              <a:t>Click to edit heading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5314950" y="2025649"/>
            <a:ext cx="4269600" cy="3998913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5314950" y="1603079"/>
            <a:ext cx="4269600" cy="41845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 smtClean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912022013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75" y="282575"/>
            <a:ext cx="9264650" cy="574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476999" y="1617663"/>
            <a:ext cx="2952000" cy="4398353"/>
          </a:xfrm>
        </p:spPr>
        <p:txBody>
          <a:bodyPr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675" y="6550025"/>
            <a:ext cx="3136900" cy="20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8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Header &amp; Footer – update footer reference</a:t>
            </a:r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320675" y="1617663"/>
            <a:ext cx="2952000" cy="4398353"/>
          </a:xfrm>
        </p:spPr>
        <p:txBody>
          <a:bodyPr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Line 124"/>
          <p:cNvSpPr>
            <a:spLocks noChangeShapeType="1"/>
          </p:cNvSpPr>
          <p:nvPr userDrawn="1"/>
        </p:nvSpPr>
        <p:spPr bwMode="auto">
          <a:xfrm>
            <a:off x="317499" y="974725"/>
            <a:ext cx="92678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0" tIns="360000" rIns="360000" bIns="360000" anchor="ctr"/>
          <a:lstStyle/>
          <a:p>
            <a:endParaRPr lang="en-GB"/>
          </a:p>
        </p:txBody>
      </p:sp>
      <p:sp>
        <p:nvSpPr>
          <p:cNvPr id="13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4672517" y="6550025"/>
            <a:ext cx="560966" cy="1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6633324" y="1617663"/>
            <a:ext cx="2952000" cy="4398353"/>
          </a:xfrm>
        </p:spPr>
        <p:txBody>
          <a:bodyPr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59551209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Title, 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75" y="282575"/>
            <a:ext cx="9264650" cy="574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675" y="6550025"/>
            <a:ext cx="3136900" cy="20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8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Header &amp; Footer – update footer reference</a:t>
            </a:r>
            <a:endParaRPr lang="en-GB" dirty="0"/>
          </a:p>
        </p:txBody>
      </p:sp>
      <p:sp>
        <p:nvSpPr>
          <p:cNvPr id="9" name="Line 124"/>
          <p:cNvSpPr>
            <a:spLocks noChangeShapeType="1"/>
          </p:cNvSpPr>
          <p:nvPr userDrawn="1"/>
        </p:nvSpPr>
        <p:spPr bwMode="auto">
          <a:xfrm>
            <a:off x="317499" y="974725"/>
            <a:ext cx="92678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0" tIns="360000" rIns="360000" bIns="360000" anchor="ctr"/>
          <a:lstStyle/>
          <a:p>
            <a:endParaRPr lang="en-GB"/>
          </a:p>
        </p:txBody>
      </p:sp>
      <p:sp>
        <p:nvSpPr>
          <p:cNvPr id="13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4672517" y="6550025"/>
            <a:ext cx="560966" cy="1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4323" y="2025649"/>
            <a:ext cx="2952000" cy="3998913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314323" y="1603079"/>
            <a:ext cx="2952000" cy="41845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 smtClean="0"/>
              <a:t>Click to edit heading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633325" y="2025650"/>
            <a:ext cx="2952000" cy="3998913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633325" y="1603080"/>
            <a:ext cx="2952000" cy="41845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 smtClean="0"/>
              <a:t>Click to edit heading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 hasCustomPrompt="1"/>
          </p:nvPr>
        </p:nvSpPr>
        <p:spPr>
          <a:xfrm>
            <a:off x="3473824" y="2025650"/>
            <a:ext cx="2952000" cy="3998913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3473824" y="1603080"/>
            <a:ext cx="2952000" cy="41845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 smtClean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358157764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75" y="282575"/>
            <a:ext cx="9264650" cy="574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14949" y="1595141"/>
            <a:ext cx="4270375" cy="2206625"/>
          </a:xfrm>
        </p:spPr>
        <p:txBody>
          <a:bodyPr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675" y="6550025"/>
            <a:ext cx="3136900" cy="20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8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Header &amp; Footer – update footer reference</a:t>
            </a:r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320674" y="1595141"/>
            <a:ext cx="4270375" cy="2206625"/>
          </a:xfrm>
        </p:spPr>
        <p:txBody>
          <a:bodyPr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1" name="Line 124"/>
          <p:cNvSpPr>
            <a:spLocks noChangeShapeType="1"/>
          </p:cNvSpPr>
          <p:nvPr userDrawn="1"/>
        </p:nvSpPr>
        <p:spPr bwMode="auto">
          <a:xfrm>
            <a:off x="317499" y="974725"/>
            <a:ext cx="92678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0" tIns="360000" rIns="360000" bIns="360000" anchor="ctr"/>
          <a:lstStyle/>
          <a:p>
            <a:endParaRPr lang="en-GB"/>
          </a:p>
        </p:txBody>
      </p:sp>
      <p:sp>
        <p:nvSpPr>
          <p:cNvPr id="15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5314949" y="3817937"/>
            <a:ext cx="4270375" cy="2206625"/>
          </a:xfrm>
        </p:spPr>
        <p:txBody>
          <a:bodyPr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320674" y="3817937"/>
            <a:ext cx="4270375" cy="2206625"/>
          </a:xfrm>
        </p:spPr>
        <p:txBody>
          <a:bodyPr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9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4672517" y="6550025"/>
            <a:ext cx="560966" cy="1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2601378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Title, 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"/>
          <p:cNvSpPr>
            <a:spLocks noGrp="1"/>
          </p:cNvSpPr>
          <p:nvPr>
            <p:ph idx="19" hasCustomPrompt="1"/>
          </p:nvPr>
        </p:nvSpPr>
        <p:spPr>
          <a:xfrm>
            <a:off x="328613" y="4248445"/>
            <a:ext cx="4269600" cy="1776117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Content Placeholder 2"/>
          <p:cNvSpPr>
            <a:spLocks noGrp="1"/>
          </p:cNvSpPr>
          <p:nvPr>
            <p:ph idx="21" hasCustomPrompt="1"/>
          </p:nvPr>
        </p:nvSpPr>
        <p:spPr>
          <a:xfrm>
            <a:off x="328613" y="2025650"/>
            <a:ext cx="4269600" cy="1776117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0" name="Content Placeholder 2"/>
          <p:cNvSpPr>
            <a:spLocks noGrp="1"/>
          </p:cNvSpPr>
          <p:nvPr>
            <p:ph idx="23" hasCustomPrompt="1"/>
          </p:nvPr>
        </p:nvSpPr>
        <p:spPr>
          <a:xfrm>
            <a:off x="5315725" y="4250367"/>
            <a:ext cx="4269600" cy="1776117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Content Placeholder 2"/>
          <p:cNvSpPr>
            <a:spLocks noGrp="1"/>
          </p:cNvSpPr>
          <p:nvPr>
            <p:ph idx="25" hasCustomPrompt="1"/>
          </p:nvPr>
        </p:nvSpPr>
        <p:spPr>
          <a:xfrm>
            <a:off x="5315725" y="2031687"/>
            <a:ext cx="4269600" cy="1776117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75" y="282575"/>
            <a:ext cx="9264649" cy="574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675" y="6550025"/>
            <a:ext cx="3136900" cy="20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8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Header &amp; Footer – update footer reference</a:t>
            </a:r>
            <a:endParaRPr lang="en-GB" dirty="0"/>
          </a:p>
        </p:txBody>
      </p:sp>
      <p:sp>
        <p:nvSpPr>
          <p:cNvPr id="11" name="Line 124"/>
          <p:cNvSpPr>
            <a:spLocks noChangeShapeType="1"/>
          </p:cNvSpPr>
          <p:nvPr userDrawn="1"/>
        </p:nvSpPr>
        <p:spPr bwMode="auto">
          <a:xfrm>
            <a:off x="317499" y="974725"/>
            <a:ext cx="92678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0" tIns="360000" rIns="360000" bIns="360000" anchor="ctr"/>
          <a:lstStyle/>
          <a:p>
            <a:endParaRPr lang="en-GB"/>
          </a:p>
        </p:txBody>
      </p:sp>
      <p:sp>
        <p:nvSpPr>
          <p:cNvPr id="19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4672517" y="6550025"/>
            <a:ext cx="560966" cy="1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20" hasCustomPrompt="1"/>
          </p:nvPr>
        </p:nvSpPr>
        <p:spPr>
          <a:xfrm>
            <a:off x="328613" y="3825875"/>
            <a:ext cx="4269600" cy="41845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 smtClean="0"/>
              <a:t>Click to edit heading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22" hasCustomPrompt="1"/>
          </p:nvPr>
        </p:nvSpPr>
        <p:spPr>
          <a:xfrm>
            <a:off x="328613" y="1607195"/>
            <a:ext cx="4269600" cy="41845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 smtClean="0"/>
              <a:t>Click to edit heading</a:t>
            </a:r>
          </a:p>
        </p:txBody>
      </p:sp>
      <p:sp>
        <p:nvSpPr>
          <p:cNvPr id="41" name="Content Placeholder 3"/>
          <p:cNvSpPr>
            <a:spLocks noGrp="1"/>
          </p:cNvSpPr>
          <p:nvPr>
            <p:ph sz="half" idx="24" hasCustomPrompt="1"/>
          </p:nvPr>
        </p:nvSpPr>
        <p:spPr>
          <a:xfrm>
            <a:off x="5315725" y="3827797"/>
            <a:ext cx="4269600" cy="41845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 smtClean="0"/>
              <a:t>Click to edit heading</a:t>
            </a:r>
          </a:p>
        </p:txBody>
      </p:sp>
      <p:sp>
        <p:nvSpPr>
          <p:cNvPr id="46" name="Content Placeholder 3"/>
          <p:cNvSpPr>
            <a:spLocks noGrp="1"/>
          </p:cNvSpPr>
          <p:nvPr>
            <p:ph sz="half" idx="26" hasCustomPrompt="1"/>
          </p:nvPr>
        </p:nvSpPr>
        <p:spPr>
          <a:xfrm>
            <a:off x="5315725" y="1609117"/>
            <a:ext cx="4269600" cy="41845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 smtClean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061737918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675" y="6550025"/>
            <a:ext cx="3136900" cy="20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8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Header &amp; Footer – update footer reference</a:t>
            </a:r>
            <a:endParaRPr lang="en-GB" dirty="0"/>
          </a:p>
        </p:txBody>
      </p:sp>
      <p:sp>
        <p:nvSpPr>
          <p:cNvPr id="6" name="Line 124"/>
          <p:cNvSpPr>
            <a:spLocks noChangeShapeType="1"/>
          </p:cNvSpPr>
          <p:nvPr userDrawn="1"/>
        </p:nvSpPr>
        <p:spPr bwMode="auto">
          <a:xfrm>
            <a:off x="317499" y="974725"/>
            <a:ext cx="92678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0" tIns="360000" rIns="360000" bIns="360000" anchor="ctr"/>
          <a:lstStyle/>
          <a:p>
            <a:endParaRPr lang="en-GB"/>
          </a:p>
        </p:txBody>
      </p:sp>
      <p:sp>
        <p:nvSpPr>
          <p:cNvPr id="8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4672517" y="6550025"/>
            <a:ext cx="560966" cy="1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0678304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675" y="6550025"/>
            <a:ext cx="3136900" cy="20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8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Header &amp; Footer – update footer reference</a:t>
            </a:r>
            <a:endParaRPr lang="en-GB" dirty="0"/>
          </a:p>
        </p:txBody>
      </p:sp>
      <p:sp>
        <p:nvSpPr>
          <p:cNvPr id="6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4672517" y="6550025"/>
            <a:ext cx="560966" cy="1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6643644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Rectangle 113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4672517" y="6550025"/>
            <a:ext cx="560966" cy="1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1027" name="Rectangle 115"/>
          <p:cNvSpPr>
            <a:spLocks noGrp="1" noChangeArrowheads="1"/>
          </p:cNvSpPr>
          <p:nvPr>
            <p:ph type="title"/>
          </p:nvPr>
        </p:nvSpPr>
        <p:spPr bwMode="blackWhite">
          <a:xfrm>
            <a:off x="317499" y="282575"/>
            <a:ext cx="92678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8" name="Rectangle 117"/>
          <p:cNvSpPr>
            <a:spLocks noGrp="1" noChangeArrowheads="1"/>
          </p:cNvSpPr>
          <p:nvPr>
            <p:ph type="body" idx="1"/>
          </p:nvPr>
        </p:nvSpPr>
        <p:spPr bwMode="gray">
          <a:xfrm>
            <a:off x="320675" y="1617663"/>
            <a:ext cx="9247188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675" y="6550025"/>
            <a:ext cx="3136900" cy="20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8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Header &amp; Footer – update footer reference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0" r:id="rId2"/>
    <p:sldLayoutId id="2147483679" r:id="rId3"/>
    <p:sldLayoutId id="2147483692" r:id="rId4"/>
    <p:sldLayoutId id="2147483689" r:id="rId5"/>
    <p:sldLayoutId id="2147483693" r:id="rId6"/>
    <p:sldLayoutId id="2147483695" r:id="rId7"/>
    <p:sldLayoutId id="2147483696" r:id="rId8"/>
    <p:sldLayoutId id="2147483691" r:id="rId9"/>
    <p:sldLayoutId id="2147483694" r:id="rId10"/>
    <p:sldLayoutId id="2147483683" r:id="rId11"/>
    <p:sldLayoutId id="2147483684" r:id="rId12"/>
  </p:sldLayoutIdLst>
  <p:transition spd="med">
    <p:wipe dir="r"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270000" indent="-270000" algn="l" rtl="0" eaLnBrk="1" fontAlgn="base" hangingPunct="1">
        <a:spcBef>
          <a:spcPts val="600"/>
        </a:spcBef>
        <a:spcAft>
          <a:spcPts val="600"/>
        </a:spcAft>
        <a:buClr>
          <a:schemeClr val="accent2"/>
        </a:buClr>
        <a:buSzPct val="8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271463" algn="l" rtl="0" eaLnBrk="1" fontAlgn="base" hangingPunct="1">
        <a:spcBef>
          <a:spcPts val="400"/>
        </a:spcBef>
        <a:spcAft>
          <a:spcPts val="400"/>
        </a:spcAft>
        <a:buClr>
          <a:schemeClr val="tx1"/>
        </a:buClr>
        <a:buSzPct val="75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803275" indent="-179388" algn="l" rtl="0" eaLnBrk="1" fontAlgn="base" hangingPunct="1">
        <a:spcBef>
          <a:spcPts val="200"/>
        </a:spcBef>
        <a:spcAft>
          <a:spcPts val="20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3pPr>
      <a:lvl4pPr marL="1408113" indent="-285750" algn="l" rtl="0" eaLnBrk="1" fontAlgn="base" hangingPunct="1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4pPr>
      <a:lvl5pPr marL="1800225" indent="-287338" algn="l" rtl="0" eaLnBrk="1" fontAlgn="base" hangingPunct="1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5pPr>
      <a:lvl6pPr marL="2257425" indent="-287338" algn="l" rtl="0" eaLnBrk="1" fontAlgn="base" hangingPunct="1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6pPr>
      <a:lvl7pPr marL="2714625" indent="-287338" algn="l" rtl="0" eaLnBrk="1" fontAlgn="base" hangingPunct="1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7pPr>
      <a:lvl8pPr marL="3171825" indent="-287338" algn="l" rtl="0" eaLnBrk="1" fontAlgn="base" hangingPunct="1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8pPr>
      <a:lvl9pPr marL="3629025" indent="-287338" algn="l" rtl="0" eaLnBrk="1" fontAlgn="base" hangingPunct="1">
        <a:spcBef>
          <a:spcPct val="0"/>
        </a:spcBef>
        <a:spcAft>
          <a:spcPct val="0"/>
        </a:spcAft>
        <a:buClr>
          <a:srgbClr val="8DA3BD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>
          <a:xfrm>
            <a:off x="1122363" y="5870736"/>
            <a:ext cx="6710362" cy="665162"/>
          </a:xfrm>
        </p:spPr>
        <p:txBody>
          <a:bodyPr/>
          <a:lstStyle/>
          <a:p>
            <a:r>
              <a:rPr lang="en-GB" dirty="0" smtClean="0"/>
              <a:t>Quantitative Analysis for Non-Quants</a:t>
            </a:r>
            <a:endParaRPr lang="en-GB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22363" y="3836489"/>
            <a:ext cx="8462962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Fund Performance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blackWhite">
          <a:xfrm>
            <a:off x="6884988" y="5870736"/>
            <a:ext cx="2700337" cy="66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/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GB" sz="2200" dirty="0" smtClean="0">
                <a:solidFill>
                  <a:schemeClr val="bg1"/>
                </a:solidFill>
                <a:latin typeface="Arial Narrow" pitchFamily="34" charset="0"/>
              </a:rPr>
              <a:t>24 August 2011</a:t>
            </a:r>
            <a:endParaRPr lang="en-GB" sz="22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 / 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9263" indent="-449263" eaLnBrk="1" hangingPunct="1">
              <a:buNone/>
              <a:tabLst>
                <a:tab pos="449263" algn="l"/>
              </a:tabLst>
            </a:pPr>
            <a:r>
              <a:rPr lang="en-GB" b="1" dirty="0">
                <a:solidFill>
                  <a:schemeClr val="accent2"/>
                </a:solidFill>
              </a:rPr>
              <a:t>01</a:t>
            </a:r>
            <a:r>
              <a:rPr lang="en-GB" dirty="0"/>
              <a:t>	</a:t>
            </a:r>
            <a:r>
              <a:rPr lang="en-GB" dirty="0" smtClean="0"/>
              <a:t>Return</a:t>
            </a:r>
            <a:endParaRPr lang="en-GB" dirty="0"/>
          </a:p>
          <a:p>
            <a:pPr marL="449263" indent="-449263" eaLnBrk="1" hangingPunct="1">
              <a:buNone/>
              <a:tabLst>
                <a:tab pos="449263" algn="l"/>
              </a:tabLst>
            </a:pPr>
            <a:r>
              <a:rPr lang="en-GB" b="1" dirty="0">
                <a:solidFill>
                  <a:schemeClr val="accent2"/>
                </a:solidFill>
              </a:rPr>
              <a:t>02</a:t>
            </a:r>
            <a:r>
              <a:rPr lang="en-GB" dirty="0"/>
              <a:t>	</a:t>
            </a:r>
            <a:r>
              <a:rPr lang="en-GB" dirty="0" smtClean="0"/>
              <a:t>“Risk”</a:t>
            </a:r>
            <a:endParaRPr lang="en-GB" dirty="0"/>
          </a:p>
          <a:p>
            <a:pPr marL="449263" indent="-449263" eaLnBrk="1" hangingPunct="1">
              <a:buNone/>
              <a:tabLst>
                <a:tab pos="449263" algn="l"/>
              </a:tabLst>
            </a:pPr>
            <a:r>
              <a:rPr lang="en-GB" b="1" dirty="0">
                <a:solidFill>
                  <a:schemeClr val="accent2"/>
                </a:solidFill>
              </a:rPr>
              <a:t>03</a:t>
            </a:r>
            <a:r>
              <a:rPr lang="en-GB" dirty="0"/>
              <a:t>	</a:t>
            </a:r>
            <a:r>
              <a:rPr lang="en-GB" dirty="0" smtClean="0"/>
              <a:t>Measuring Performance</a:t>
            </a:r>
          </a:p>
          <a:p>
            <a:pPr marL="449263" indent="-449263" eaLnBrk="1" hangingPunct="1">
              <a:buNone/>
              <a:tabLst>
                <a:tab pos="449263" algn="l"/>
              </a:tabLst>
            </a:pPr>
            <a:r>
              <a:rPr lang="en-GB" b="1" dirty="0" smtClean="0">
                <a:solidFill>
                  <a:schemeClr val="accent2"/>
                </a:solidFill>
              </a:rPr>
              <a:t>04</a:t>
            </a:r>
            <a:r>
              <a:rPr lang="en-GB" dirty="0" smtClean="0"/>
              <a:t>	Complementary Risk Measures</a:t>
            </a:r>
          </a:p>
          <a:p>
            <a:pPr marL="449263" indent="-449263" eaLnBrk="1" hangingPunct="1">
              <a:buNone/>
              <a:tabLst>
                <a:tab pos="449263" algn="l"/>
              </a:tabLst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503330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Fund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buClr>
                <a:srgbClr val="D2B234"/>
              </a:buClr>
              <a:buSzPct val="125000"/>
              <a:buFont typeface="Arial" pitchFamily="34" charset="0"/>
              <a:buNone/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30 Jun 2010 – 19 Aug 2011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17038"/>
            <a:ext cx="9296400" cy="4683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44067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Which Return?</a:t>
            </a:r>
            <a:endParaRPr lang="en-GB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buClr>
                <a:srgbClr val="D2B234"/>
              </a:buClr>
              <a:buSzPct val="125000"/>
              <a:buFont typeface="Arial" pitchFamily="34" charset="0"/>
              <a:buNone/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…a return </a:t>
            </a:r>
            <a:r>
              <a:rPr lang="en-GB" sz="2000" dirty="0" err="1" smtClean="0">
                <a:solidFill>
                  <a:schemeClr val="bg1"/>
                </a:solidFill>
                <a:cs typeface="Times New Roman" pitchFamily="18" charset="0"/>
              </a:rPr>
              <a:t>smörgåsbord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873" y="4592994"/>
            <a:ext cx="152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Cloud Callout 14"/>
          <p:cNvSpPr/>
          <p:nvPr/>
        </p:nvSpPr>
        <p:spPr>
          <a:xfrm>
            <a:off x="2062067" y="1471126"/>
            <a:ext cx="4086808" cy="1530220"/>
          </a:xfrm>
          <a:prstGeom prst="cloudCallout">
            <a:avLst>
              <a:gd name="adj1" fmla="val 11514"/>
              <a:gd name="adj2" fmla="val 151353"/>
            </a:avLst>
          </a:prstGeom>
          <a:noFill/>
          <a:ln w="15875">
            <a:solidFill>
              <a:schemeClr val="accent2"/>
            </a:solidFill>
          </a:ln>
        </p:spPr>
        <p:txBody>
          <a:bodyPr wrap="square" lIns="72000" tIns="36000" rIns="72000" bIns="36000" rtlCol="0" anchor="ctr">
            <a:noAutofit/>
          </a:bodyPr>
          <a:lstStyle/>
          <a:p>
            <a:pPr marL="85725" indent="-85725" algn="ctr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GB" dirty="0" smtClean="0"/>
              <a:t>…this fund’s </a:t>
            </a:r>
            <a:r>
              <a:rPr lang="en-GB" dirty="0"/>
              <a:t>targeting </a:t>
            </a:r>
            <a:r>
              <a:rPr lang="en-GB" dirty="0" smtClean="0"/>
              <a:t>an </a:t>
            </a:r>
            <a:r>
              <a:rPr lang="en-GB" sz="2400" i="1" dirty="0"/>
              <a:t>ab</a:t>
            </a:r>
            <a:r>
              <a:rPr lang="en-GB" sz="2400" dirty="0"/>
              <a:t>s</a:t>
            </a:r>
            <a:r>
              <a:rPr lang="en-GB" sz="2400" i="1" dirty="0"/>
              <a:t>olute </a:t>
            </a:r>
            <a:r>
              <a:rPr lang="en-GB" sz="2400" i="1" dirty="0" smtClean="0"/>
              <a:t>return</a:t>
            </a:r>
            <a:r>
              <a:rPr lang="en-GB" dirty="0" smtClean="0"/>
              <a:t>…</a:t>
            </a:r>
          </a:p>
        </p:txBody>
      </p:sp>
      <p:sp>
        <p:nvSpPr>
          <p:cNvPr id="20" name="Cloud Callout 19"/>
          <p:cNvSpPr/>
          <p:nvPr/>
        </p:nvSpPr>
        <p:spPr>
          <a:xfrm>
            <a:off x="5184711" y="2721428"/>
            <a:ext cx="4086808" cy="1530220"/>
          </a:xfrm>
          <a:prstGeom prst="cloudCallout">
            <a:avLst>
              <a:gd name="adj1" fmla="val -54926"/>
              <a:gd name="adj2" fmla="val 74523"/>
            </a:avLst>
          </a:prstGeom>
          <a:noFill/>
          <a:ln w="15875">
            <a:solidFill>
              <a:schemeClr val="accent2"/>
            </a:solidFill>
          </a:ln>
        </p:spPr>
        <p:txBody>
          <a:bodyPr wrap="square" lIns="72000" tIns="36000" rIns="72000" bIns="36000" rtlCol="0" anchor="ctr">
            <a:noAutofit/>
          </a:bodyPr>
          <a:lstStyle/>
          <a:p>
            <a:pPr marL="85725" indent="-85725" algn="ctr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GB" dirty="0" smtClean="0"/>
              <a:t>…but our fund has an </a:t>
            </a:r>
          </a:p>
          <a:p>
            <a:pPr marL="85725" indent="-85725" algn="ctr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GB" sz="2400" i="1" dirty="0" smtClean="0"/>
              <a:t>active return</a:t>
            </a:r>
            <a:r>
              <a:rPr lang="en-GB" dirty="0" smtClean="0"/>
              <a:t> …</a:t>
            </a:r>
            <a:endParaRPr lang="en-GB" dirty="0"/>
          </a:p>
        </p:txBody>
      </p:sp>
      <p:sp>
        <p:nvSpPr>
          <p:cNvPr id="21" name="Cloud Callout 20"/>
          <p:cNvSpPr/>
          <p:nvPr/>
        </p:nvSpPr>
        <p:spPr>
          <a:xfrm>
            <a:off x="96737" y="3391678"/>
            <a:ext cx="4086808" cy="1530220"/>
          </a:xfrm>
          <a:prstGeom prst="cloudCallout">
            <a:avLst>
              <a:gd name="adj1" fmla="val 50098"/>
              <a:gd name="adj2" fmla="val 34889"/>
            </a:avLst>
          </a:prstGeom>
          <a:noFill/>
          <a:ln w="15875">
            <a:solidFill>
              <a:schemeClr val="accent2"/>
            </a:solidFill>
          </a:ln>
        </p:spPr>
        <p:txBody>
          <a:bodyPr wrap="square" lIns="72000" tIns="36000" rIns="72000" bIns="36000" rtlCol="0" anchor="ctr">
            <a:noAutofit/>
          </a:bodyPr>
          <a:lstStyle/>
          <a:p>
            <a:pPr marL="85725" indent="-85725" algn="ctr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GB" dirty="0" smtClean="0"/>
              <a:t>…and this fund talks about a</a:t>
            </a:r>
          </a:p>
          <a:p>
            <a:pPr marL="85725" indent="-85725" algn="ctr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GB" sz="2400" i="1" dirty="0" smtClean="0"/>
              <a:t>total return</a:t>
            </a:r>
            <a:r>
              <a:rPr lang="en-GB" dirty="0" smtClean="0"/>
              <a:t> …</a:t>
            </a:r>
            <a:endParaRPr lang="en-GB" dirty="0"/>
          </a:p>
        </p:txBody>
      </p:sp>
      <p:sp>
        <p:nvSpPr>
          <p:cNvPr id="22" name="Cloud Callout 21"/>
          <p:cNvSpPr/>
          <p:nvPr/>
        </p:nvSpPr>
        <p:spPr>
          <a:xfrm>
            <a:off x="5707225" y="4335805"/>
            <a:ext cx="4086808" cy="1530220"/>
          </a:xfrm>
          <a:prstGeom prst="cloudCallout">
            <a:avLst>
              <a:gd name="adj1" fmla="val -61091"/>
              <a:gd name="adj2" fmla="val -12672"/>
            </a:avLst>
          </a:prstGeom>
          <a:noFill/>
          <a:ln w="15875">
            <a:solidFill>
              <a:schemeClr val="accent2"/>
            </a:solidFill>
          </a:ln>
        </p:spPr>
        <p:txBody>
          <a:bodyPr wrap="square" lIns="72000" tIns="36000" rIns="72000" bIns="36000" rtlCol="0" anchor="ctr">
            <a:noAutofit/>
          </a:bodyPr>
          <a:lstStyle/>
          <a:p>
            <a:pPr marL="85725" indent="-85725" algn="ctr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GB" dirty="0" smtClean="0"/>
              <a:t>…what’s </a:t>
            </a:r>
            <a:r>
              <a:rPr lang="en-GB" sz="2400" i="1" dirty="0" smtClean="0"/>
              <a:t>my return</a:t>
            </a:r>
            <a:r>
              <a:rPr lang="en-GB" dirty="0" smtClean="0"/>
              <a:t> 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938400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/>
              <a:t>Measuring Return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269875" indent="-269875"/>
                <a:r>
                  <a:rPr lang="en-GB" dirty="0" smtClean="0"/>
                  <a:t>The Lawyer</a:t>
                </a:r>
              </a:p>
              <a:p>
                <a:pPr marL="360238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2400" b="0" i="1" smtClean="0">
                              <a:latin typeface="Cambria Math"/>
                            </a:rPr>
                            <m:t>+∆</m:t>
                          </m:r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GB" sz="2400" dirty="0">
                  <a:latin typeface="Arial Narrow" pitchFamily="34" charset="0"/>
                  <a:cs typeface="Segoe UI" pitchFamily="34" charset="0"/>
                </a:endParaRPr>
              </a:p>
              <a:p>
                <a:endParaRPr lang="en-GB" dirty="0" smtClean="0"/>
              </a:p>
              <a:p>
                <a:r>
                  <a:rPr lang="en-GB" dirty="0" smtClean="0"/>
                  <a:t>The Pragmatist</a:t>
                </a:r>
              </a:p>
              <a:p>
                <a:pPr marL="35877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+∆</m:t>
                              </m:r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n-GB" sz="24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400" dirty="0" smtClean="0"/>
              </a:p>
              <a:p>
                <a:r>
                  <a:rPr lang="en-GB" dirty="0" smtClean="0"/>
                  <a:t>The Mathematician</a:t>
                </a:r>
              </a:p>
              <a:p>
                <a:pPr marL="0" lvl="1" indent="0">
                  <a:spcBef>
                    <a:spcPts val="600"/>
                  </a:spcBef>
                  <a:spcAft>
                    <a:spcPts val="600"/>
                  </a:spcAft>
                  <a:buClr>
                    <a:schemeClr val="accent2"/>
                  </a:buClr>
                  <a:buSzPct val="8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𝑙𝑛</m:t>
                      </m:r>
                      <m:d>
                        <m:d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/>
                                    </a:rPr>
                                    <m:t>𝑡</m:t>
                                  </m:r>
                                  <m:r>
                                    <a:rPr lang="en-GB" sz="2400" i="1">
                                      <a:latin typeface="Cambria Math"/>
                                    </a:rPr>
                                    <m:t>+∆</m:t>
                                  </m:r>
                                  <m:r>
                                    <a:rPr lang="en-GB" sz="2400" i="1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GB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sz="24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5"/>
              <p:cNvSpPr txBox="1">
                <a:spLocks noChangeArrowheads="1"/>
              </p:cNvSpPr>
              <p:nvPr/>
            </p:nvSpPr>
            <p:spPr bwMode="blackWhite">
              <a:xfrm>
                <a:off x="-9012" y="5866025"/>
                <a:ext cx="4596887" cy="684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0" tIns="36000" rIns="36000" bIns="36000" anchor="ctr"/>
              <a:lstStyle>
                <a:lvl1pPr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9pPr>
              </a:lstStyle>
              <a:p>
                <a:pPr algn="l" eaLnBrk="1" hangingPunct="1">
                  <a:lnSpc>
                    <a:spcPct val="90000"/>
                  </a:lnSpc>
                  <a:spcBef>
                    <a:spcPts val="0"/>
                  </a:spcBef>
                  <a:buClr>
                    <a:srgbClr val="D2B234"/>
                  </a:buClr>
                  <a:buSzPct val="125000"/>
                  <a:buFont typeface="Arial" pitchFamily="34" charset="0"/>
                  <a:buNone/>
                </a:pPr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…what about 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GB" sz="20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𝒕</m:t>
                    </m:r>
                  </m:oMath>
                </a14:m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? </a:t>
                </a:r>
                <a:endParaRPr lang="en-GB" sz="20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blackWhite">
              <a:xfrm>
                <a:off x="-9012" y="5866025"/>
                <a:ext cx="4596887" cy="684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100723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  <p:grpSp>
        <p:nvGrpSpPr>
          <p:cNvPr id="2" name="Group 1"/>
          <p:cNvGrpSpPr/>
          <p:nvPr/>
        </p:nvGrpSpPr>
        <p:grpSpPr>
          <a:xfrm>
            <a:off x="320675" y="1611312"/>
            <a:ext cx="9258300" cy="1200629"/>
            <a:chOff x="320675" y="1611312"/>
            <a:chExt cx="9258300" cy="1200629"/>
          </a:xfrm>
        </p:grpSpPr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2001328" y="1611312"/>
              <a:ext cx="7577647" cy="12006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lIns="720000" tIns="36000" rIns="72000" bIns="36000" anchor="ctr" anchorCtr="0"/>
            <a:lstStyle/>
            <a:p>
              <a:pPr marL="180975" indent="-180975" algn="l" eaLnBrk="1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>
                  <a:schemeClr val="accent2"/>
                </a:buClr>
                <a:buSzPct val="80000"/>
                <a:buFont typeface="Wingdings" pitchFamily="2" charset="2"/>
                <a:buChar char=""/>
              </a:pPr>
              <a:r>
                <a:rPr lang="en-GB" sz="1400" b="0" dirty="0" smtClean="0"/>
                <a:t>1 day</a:t>
              </a:r>
            </a:p>
            <a:p>
              <a:pPr marL="180975" indent="-180975" algn="l" eaLnBrk="1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>
                  <a:schemeClr val="accent2"/>
                </a:buClr>
                <a:buSzPct val="80000"/>
                <a:buFont typeface="Wingdings" pitchFamily="2" charset="2"/>
                <a:buChar char=""/>
              </a:pPr>
              <a:r>
                <a:rPr lang="en-GB" sz="1400" b="0" dirty="0" smtClean="0"/>
                <a:t>1 week</a:t>
              </a:r>
            </a:p>
            <a:p>
              <a:pPr marL="180975" indent="-180975" algn="l" eaLnBrk="1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>
                  <a:schemeClr val="accent2"/>
                </a:buClr>
                <a:buSzPct val="80000"/>
                <a:buFont typeface="Wingdings" pitchFamily="2" charset="2"/>
                <a:buChar char=""/>
              </a:pPr>
              <a:r>
                <a:rPr lang="en-GB" sz="1400" b="0" dirty="0" smtClean="0"/>
                <a:t>1 month</a:t>
              </a:r>
              <a:endParaRPr lang="en-GB" sz="1400" b="0" dirty="0"/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320675" y="1611312"/>
              <a:ext cx="2310382" cy="1200629"/>
            </a:xfrm>
            <a:prstGeom prst="homePlate">
              <a:avLst>
                <a:gd name="adj" fmla="val 43777"/>
              </a:avLst>
            </a:prstGeom>
            <a:solidFill>
              <a:schemeClr val="accent2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lIns="72000" tIns="36000" rIns="72000" bIns="36000" anchor="ctr"/>
            <a:lstStyle/>
            <a:p>
              <a:pPr algn="l" eaLnBrk="1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>
                  <a:srgbClr val="D2B234"/>
                </a:buClr>
                <a:buSzPct val="125000"/>
                <a:buFont typeface="Arial" pitchFamily="34" charset="0"/>
                <a:buNone/>
              </a:pPr>
              <a:r>
                <a:rPr lang="en-GB" sz="1400" dirty="0" smtClean="0"/>
                <a:t>Used in </a:t>
              </a:r>
            </a:p>
            <a:p>
              <a:pPr algn="l" eaLnBrk="1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>
                  <a:srgbClr val="D2B234"/>
                </a:buClr>
                <a:buSzPct val="125000"/>
                <a:buFont typeface="Arial" pitchFamily="34" charset="0"/>
                <a:buNone/>
              </a:pPr>
              <a:r>
                <a:rPr lang="en-GB" sz="1400" dirty="0" smtClean="0"/>
                <a:t>Empirical Studies</a:t>
              </a:r>
              <a:endParaRPr lang="en-GB" sz="14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20675" y="3010454"/>
            <a:ext cx="9258300" cy="1200629"/>
            <a:chOff x="320675" y="3010454"/>
            <a:chExt cx="9258300" cy="1200629"/>
          </a:xfrm>
        </p:grpSpPr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2001328" y="3010454"/>
              <a:ext cx="7577647" cy="12006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lIns="720000" tIns="36000" rIns="72000" bIns="36000" anchor="ctr" anchorCtr="0"/>
            <a:lstStyle/>
            <a:p>
              <a:pPr marL="180975" indent="-180975" algn="l" eaLnBrk="1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>
                  <a:schemeClr val="accent2"/>
                </a:buClr>
                <a:buSzPct val="80000"/>
                <a:buFont typeface="Wingdings" pitchFamily="2" charset="2"/>
                <a:buChar char=""/>
              </a:pPr>
              <a:r>
                <a:rPr lang="en-GB" sz="1400" b="0" dirty="0" smtClean="0"/>
                <a:t>1 year</a:t>
              </a:r>
            </a:p>
            <a:p>
              <a:pPr marL="180975" indent="-180975" algn="l" eaLnBrk="1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>
                  <a:schemeClr val="accent2"/>
                </a:buClr>
                <a:buSzPct val="80000"/>
                <a:buFont typeface="Wingdings" pitchFamily="2" charset="2"/>
                <a:buChar char=""/>
              </a:pPr>
              <a:r>
                <a:rPr lang="en-GB" sz="1400" b="0" dirty="0" smtClean="0"/>
                <a:t>2 year</a:t>
              </a:r>
            </a:p>
            <a:p>
              <a:pPr marL="180975" indent="-180975" algn="l" eaLnBrk="1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>
                  <a:schemeClr val="accent2"/>
                </a:buClr>
                <a:buSzPct val="80000"/>
                <a:buFont typeface="Wingdings" pitchFamily="2" charset="2"/>
                <a:buChar char=""/>
              </a:pPr>
              <a:r>
                <a:rPr lang="en-GB" sz="1400" b="0" dirty="0" smtClean="0"/>
                <a:t>3 year</a:t>
              </a:r>
            </a:p>
            <a:p>
              <a:pPr marL="180975" indent="-180975" algn="l" eaLnBrk="1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>
                  <a:schemeClr val="accent2"/>
                </a:buClr>
                <a:buSzPct val="80000"/>
                <a:buFont typeface="Wingdings" pitchFamily="2" charset="2"/>
                <a:buChar char=""/>
              </a:pPr>
              <a:r>
                <a:rPr lang="en-GB" sz="1400" b="0" dirty="0" smtClean="0"/>
                <a:t>5 year</a:t>
              </a:r>
              <a:endParaRPr lang="en-GB" sz="1400" b="0" dirty="0"/>
            </a:p>
          </p:txBody>
        </p: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320675" y="3010454"/>
              <a:ext cx="2310382" cy="1200629"/>
            </a:xfrm>
            <a:prstGeom prst="homePlate">
              <a:avLst>
                <a:gd name="adj" fmla="val 43777"/>
              </a:avLst>
            </a:prstGeom>
            <a:solidFill>
              <a:schemeClr val="accent2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lIns="72000" tIns="36000" rIns="72000" bIns="36000" anchor="ctr"/>
            <a:lstStyle/>
            <a:p>
              <a:pPr algn="l" eaLnBrk="1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>
                  <a:srgbClr val="D2B234"/>
                </a:buClr>
                <a:buSzPct val="125000"/>
                <a:buFont typeface="Arial" pitchFamily="34" charset="0"/>
                <a:buNone/>
              </a:pPr>
              <a:r>
                <a:rPr lang="en-GB" sz="1400" dirty="0" smtClean="0"/>
                <a:t>Often quoted </a:t>
              </a:r>
            </a:p>
            <a:p>
              <a:pPr algn="l" eaLnBrk="1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>
                  <a:srgbClr val="D2B234"/>
                </a:buClr>
                <a:buSzPct val="125000"/>
                <a:buFont typeface="Arial" pitchFamily="34" charset="0"/>
                <a:buNone/>
              </a:pPr>
              <a:r>
                <a:rPr lang="en-GB" sz="1400" dirty="0" smtClean="0"/>
                <a:t>in the Press</a:t>
              </a:r>
              <a:endParaRPr lang="en-GB" sz="1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17499" y="282575"/>
                <a:ext cx="9267825" cy="57467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1800" dirty="0"/>
                  <a:t>Different Measures of </a:t>
                </a:r>
                <a14:m>
                  <m:oMath xmlns:m="http://schemas.openxmlformats.org/officeDocument/2006/math">
                    <m:r>
                      <a:rPr lang="en-GB" sz="1800" i="1" dirty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sz="1800" i="1" dirty="0">
                        <a:latin typeface="Cambria Math"/>
                        <a:ea typeface="Cambria Math"/>
                      </a:rPr>
                      <m:t>𝒕</m:t>
                    </m:r>
                    <m:r>
                      <a:rPr lang="en-GB" sz="1800" b="1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1800" b="1" i="1" dirty="0" smtClean="0">
                    <a:latin typeface="Cambria Math"/>
                    <a:ea typeface="Cambria Math"/>
                  </a:rPr>
                  <a:t/>
                </a:r>
                <a:br>
                  <a:rPr lang="en-GB" sz="1800" b="1" i="1" dirty="0" smtClean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en-GB" sz="1800" b="1" i="1" dirty="0" smtClean="0">
                        <a:latin typeface="Cambria Math"/>
                        <a:ea typeface="Cambria Math"/>
                      </a:rPr>
                      <m:t>(</m:t>
                    </m:r>
                    <m:sSub>
                      <m:sSubPr>
                        <m:ctrlPr>
                          <a:rPr lang="en-GB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1800" b="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GB" sz="1800" b="0" i="1">
                            <a:latin typeface="Cambria Math"/>
                          </a:rPr>
                          <m:t>𝑡</m:t>
                        </m:r>
                        <m:r>
                          <a:rPr lang="en-GB" sz="1800" b="0" i="1">
                            <a:latin typeface="Cambria Math"/>
                          </a:rPr>
                          <m:t>+∆</m:t>
                        </m:r>
                        <m:r>
                          <a:rPr lang="en-GB" sz="1800" b="0" i="1">
                            <a:latin typeface="Cambria Math"/>
                            <a:ea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sz="1800" b="0" dirty="0" smtClean="0"/>
                  <a:t>)</a:t>
                </a:r>
                <a:endParaRPr lang="en-GB" sz="1800" b="0" dirty="0"/>
              </a:p>
            </p:txBody>
          </p:sp>
        </mc:Choice>
        <mc:Fallback xmlns="">
          <p:sp>
            <p:nvSpPr>
              <p:cNvPr id="1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17499" y="282575"/>
                <a:ext cx="9267825" cy="574675"/>
              </a:xfrm>
              <a:blipFill rotWithShape="1">
                <a:blip r:embed="rId2"/>
                <a:stretch>
                  <a:fillRect l="-1513" t="-8421" b="-2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buClr>
                <a:srgbClr val="D2B234"/>
              </a:buClr>
              <a:buSzPct val="125000"/>
              <a:buFont typeface="Arial" pitchFamily="34" charset="0"/>
              <a:buNone/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…why bother? 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4795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1800" dirty="0"/>
                  <a:t>Calculating Return Using Different Measures of </a:t>
                </a:r>
                <a14:m>
                  <m:oMath xmlns:m="http://schemas.openxmlformats.org/officeDocument/2006/math">
                    <m:r>
                      <a:rPr lang="en-GB" sz="1800" i="1" dirty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sz="1800" i="1" dirty="0">
                        <a:latin typeface="Cambria Math"/>
                        <a:ea typeface="Cambria Math"/>
                      </a:rPr>
                      <m:t>𝒕</m:t>
                    </m:r>
                  </m:oMath>
                </a14:m>
                <a:endParaRPr lang="en-GB" sz="18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513" b="-2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buClr>
                <a:srgbClr val="D2B234"/>
              </a:buClr>
              <a:buSzPct val="125000"/>
              <a:buFont typeface="Arial" pitchFamily="34" charset="0"/>
              <a:buNone/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…so what do 1, 2, 3 and 5 year returns tell us?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320675" y="5010535"/>
            <a:ext cx="9266400" cy="1014027"/>
          </a:xfrm>
        </p:spPr>
        <p:txBody>
          <a:bodyPr/>
          <a:lstStyle/>
          <a:p>
            <a:pPr marL="358775" lvl="1" indent="0">
              <a:buNone/>
              <a:tabLst>
                <a:tab pos="1258888" algn="ctr"/>
                <a:tab pos="3592513" algn="ctr"/>
                <a:tab pos="5830888" algn="ctr"/>
                <a:tab pos="8164513" algn="ctr"/>
              </a:tabLst>
            </a:pPr>
            <a:r>
              <a:rPr lang="en-GB" sz="1600" dirty="0" smtClean="0"/>
              <a:t>	Annual	Monthly	Weekly	Daily</a:t>
            </a:r>
            <a:endParaRPr lang="en-GB" sz="1600" dirty="0"/>
          </a:p>
        </p:txBody>
      </p:sp>
      <p:pic>
        <p:nvPicPr>
          <p:cNvPr id="3277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01006"/>
            <a:ext cx="2324100" cy="390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101009"/>
            <a:ext cx="2324100" cy="390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8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550" y="1101006"/>
            <a:ext cx="2324100" cy="390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8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650" y="1101009"/>
            <a:ext cx="2324100" cy="390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70210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/>
              <a:t>Focus on Return = Tunnel Vision?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026367"/>
            <a:ext cx="9266400" cy="4273421"/>
          </a:xfrm>
        </p:spPr>
        <p:txBody>
          <a:bodyPr/>
          <a:lstStyle/>
          <a:p>
            <a:pPr marL="269875" indent="-269875"/>
            <a:r>
              <a:rPr lang="en-GB" dirty="0" smtClean="0"/>
              <a:t>Returns tell you where you got to, but say very little about how you got there</a:t>
            </a:r>
          </a:p>
          <a:p>
            <a:pPr marL="269875" indent="-269875"/>
            <a:r>
              <a:rPr lang="en-GB" dirty="0" smtClean="0"/>
              <a:t>Even average returns quoted for long ‘holding’ period (</a:t>
            </a:r>
            <a:r>
              <a:rPr lang="en-GB" dirty="0" err="1" smtClean="0"/>
              <a:t>eg</a:t>
            </a:r>
            <a:r>
              <a:rPr lang="en-GB" dirty="0" smtClean="0"/>
              <a:t>. “average </a:t>
            </a:r>
            <a:r>
              <a:rPr lang="en-GB" i="1" dirty="0" smtClean="0"/>
              <a:t>annual</a:t>
            </a:r>
            <a:r>
              <a:rPr lang="en-GB" dirty="0" smtClean="0"/>
              <a:t> return over 5 years”) do not give a complete picture</a:t>
            </a:r>
          </a:p>
          <a:p>
            <a:pPr marL="269875" indent="-269875"/>
            <a:r>
              <a:rPr lang="en-GB" dirty="0" smtClean="0"/>
              <a:t>We need information about the dispersion (</a:t>
            </a:r>
            <a:r>
              <a:rPr lang="en-GB" dirty="0" err="1" smtClean="0"/>
              <a:t>ie</a:t>
            </a:r>
            <a:r>
              <a:rPr lang="en-GB" dirty="0" smtClean="0"/>
              <a:t>. variability) of % price changes about the (average) % price change (</a:t>
            </a:r>
            <a:r>
              <a:rPr lang="en-GB" dirty="0" err="1" smtClean="0"/>
              <a:t>ie</a:t>
            </a:r>
            <a:r>
              <a:rPr lang="en-GB" dirty="0" smtClean="0"/>
              <a:t>. average return)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buClr>
                <a:srgbClr val="D2B234"/>
              </a:buClr>
              <a:buSzPct val="125000"/>
              <a:buFont typeface="Arial" pitchFamily="34" charset="0"/>
              <a:buNone/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…”risk” and its measurement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60972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Fund – Daily Price History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buClr>
                <a:srgbClr val="D2B234"/>
              </a:buClr>
              <a:buSzPct val="125000"/>
              <a:buFont typeface="Arial" pitchFamily="34" charset="0"/>
              <a:buNone/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30 Jun 2010 – 19 Aug 2011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17038"/>
            <a:ext cx="9296400" cy="47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59266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Fund – Daily Price Changes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buClr>
                <a:srgbClr val="D2B234"/>
              </a:buClr>
              <a:buSzPct val="125000"/>
              <a:buFont typeface="Arial" pitchFamily="34" charset="0"/>
              <a:buNone/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30 Jun 2010 – 19 Aug 2011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35698"/>
            <a:ext cx="6410324" cy="4749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4" y="1042040"/>
            <a:ext cx="2901822" cy="4742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26493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Fund – Normality?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buClr>
                <a:srgbClr val="D2B234"/>
              </a:buClr>
              <a:buSzPct val="125000"/>
              <a:buFont typeface="Arial" pitchFamily="34" charset="0"/>
              <a:buNone/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…analysing Return </a:t>
            </a:r>
            <a:r>
              <a:rPr lang="en-GB" sz="2000" i="1" dirty="0" smtClean="0">
                <a:solidFill>
                  <a:schemeClr val="bg1"/>
                </a:solidFill>
                <a:cs typeface="Times New Roman" pitchFamily="18" charset="0"/>
              </a:rPr>
              <a:t>and Risk</a:t>
            </a: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14" y="1054359"/>
            <a:ext cx="9296400" cy="473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76932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and Return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buClr>
                <a:srgbClr val="D2B234"/>
              </a:buClr>
              <a:buSzPct val="125000"/>
              <a:buFont typeface="Arial" pitchFamily="34" charset="0"/>
              <a:buNone/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…compare other funds and BMs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17037"/>
            <a:ext cx="9296400" cy="4721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551306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and Return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buClr>
                <a:srgbClr val="D2B234"/>
              </a:buClr>
              <a:buSzPct val="125000"/>
              <a:buFont typeface="Arial" pitchFamily="34" charset="0"/>
              <a:buNone/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…Active Return analysis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17037"/>
            <a:ext cx="9296400" cy="4711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025349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 smtClean="0"/>
              <a:t>Relative Performance Measurement</a:t>
            </a:r>
            <a:endParaRPr lang="en-GB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0675" y="1026367"/>
                <a:ext cx="9266400" cy="4635879"/>
              </a:xfrm>
            </p:spPr>
            <p:txBody>
              <a:bodyPr/>
              <a:lstStyle/>
              <a:p>
                <a:pPr marL="269875" indent="-269875"/>
                <a:r>
                  <a:rPr lang="en-GB" dirty="0" smtClean="0"/>
                  <a:t>Active Return</a:t>
                </a:r>
              </a:p>
              <a:p>
                <a:pPr marL="360238" lvl="1" indent="0">
                  <a:buNone/>
                  <a:tabLst>
                    <a:tab pos="4572000" algn="ctr"/>
                  </a:tabLst>
                </a:pPr>
                <a:r>
                  <a:rPr lang="en-GB" sz="2400" dirty="0">
                    <a:ea typeface="Cambria Math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smtClean="0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itchFamily="18" charset="0"/>
                            <a:ea typeface="Cambria Math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2400" b="0" i="1" smtClean="0">
                            <a:latin typeface="Cambria Math" pitchFamily="18" charset="0"/>
                            <a:ea typeface="Cambria Math" pitchFamily="18" charset="0"/>
                          </a:rPr>
                          <m:t>𝐴</m:t>
                        </m:r>
                      </m:sub>
                    </m:sSub>
                    <m:r>
                      <a:rPr lang="en-GB" sz="2400" b="0" i="1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sSub>
                      <m:sSubPr>
                        <m:ctrlPr>
                          <a:rPr lang="en-GB" sz="2400" i="1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itchFamily="18" charset="0"/>
                            <a:ea typeface="Cambria Math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2400" b="0" i="1" smtClean="0">
                            <a:latin typeface="Cambria Math" pitchFamily="18" charset="0"/>
                            <a:ea typeface="Cambria Math" pitchFamily="18" charset="0"/>
                          </a:rPr>
                          <m:t>𝐹</m:t>
                        </m:r>
                      </m:sub>
                    </m:sSub>
                    <m:r>
                      <a:rPr lang="en-GB" sz="2400" b="0" i="1" smtClean="0">
                        <a:latin typeface="Cambria Math"/>
                        <a:ea typeface="Cambria Math" pitchFamily="18" charset="0"/>
                      </a:rPr>
                      <m:t>−</m:t>
                    </m:r>
                    <m:sSub>
                      <m:sSubPr>
                        <m:ctrlPr>
                          <a:rPr lang="en-GB" sz="2400" i="1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itchFamily="18" charset="0"/>
                            <a:ea typeface="Cambria Math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2400" i="1">
                            <a:latin typeface="Cambria Math" pitchFamily="18" charset="0"/>
                            <a:ea typeface="Cambria Math" pitchFamily="18" charset="0"/>
                          </a:rPr>
                          <m:t>𝐵𝑀</m:t>
                        </m:r>
                      </m:sub>
                    </m:sSub>
                  </m:oMath>
                </a14:m>
                <a:endParaRPr lang="en-GB" sz="24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269875" indent="-269875"/>
                <a:r>
                  <a:rPr lang="en-GB" dirty="0" smtClean="0"/>
                  <a:t>Tracking Error</a:t>
                </a:r>
                <a:endParaRPr lang="en-GB" b="0" i="1" dirty="0" smtClean="0">
                  <a:latin typeface="Cambria Math"/>
                </a:endParaRPr>
              </a:p>
              <a:p>
                <a:pPr marL="360238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itchFamily="18" charset="0"/>
                          <a:ea typeface="Cambria Math" pitchFamily="18" charset="0"/>
                        </a:rPr>
                        <m:t>𝑇𝐸</m:t>
                      </m:r>
                      <m:r>
                        <a:rPr lang="en-GB" sz="2400" i="1">
                          <a:latin typeface="Cambria Math" pitchFamily="18" charset="0"/>
                          <a:ea typeface="Cambria Math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itchFamily="18" charset="0"/>
                          <a:ea typeface="Cambria Math" pitchFamily="18" charset="0"/>
                        </a:rPr>
                        <m:t>𝑆𝑡𝑑</m:t>
                      </m:r>
                      <m:r>
                        <a:rPr lang="en-GB" sz="2400" b="0" i="1" smtClean="0">
                          <a:latin typeface="Cambria Math" pitchFamily="18" charset="0"/>
                          <a:ea typeface="Cambria Math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itchFamily="18" charset="0"/>
                          <a:ea typeface="Cambria Math" pitchFamily="18" charset="0"/>
                        </a:rPr>
                        <m:t>𝐷𝑒𝑣</m:t>
                      </m:r>
                      <m:r>
                        <a:rPr lang="en-GB" sz="2400" b="0" i="1" smtClean="0">
                          <a:latin typeface="Cambria Math" pitchFamily="18" charset="0"/>
                          <a:ea typeface="Cambria Math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itchFamily="18" charset="0"/>
                          <a:ea typeface="Cambria Math" pitchFamily="18" charset="0"/>
                        </a:rPr>
                        <m:t>𝑜𝑓</m:t>
                      </m:r>
                      <m:sSub>
                        <m:sSubPr>
                          <m:ctrlPr>
                            <a:rPr lang="en-GB" sz="2400" i="1">
                              <a:latin typeface="Cambria Math"/>
                              <a:ea typeface="Cambria Math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itchFamily="18" charset="0"/>
                              <a:ea typeface="Cambria Math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400" i="1">
                              <a:latin typeface="Cambria Math" pitchFamily="18" charset="0"/>
                              <a:ea typeface="Cambria Math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 sz="24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269875" indent="-269875"/>
                <a:endParaRPr lang="en-GB" dirty="0" smtClean="0"/>
              </a:p>
              <a:p>
                <a:pPr marL="269875" indent="-269875"/>
                <a:r>
                  <a:rPr lang="en-GB" dirty="0" smtClean="0"/>
                  <a:t>Information Ratio</a:t>
                </a:r>
              </a:p>
              <a:p>
                <a:pPr marL="0" lvl="1" indent="0">
                  <a:spcBef>
                    <a:spcPts val="600"/>
                  </a:spcBef>
                  <a:spcAft>
                    <a:spcPts val="600"/>
                  </a:spcAft>
                  <a:buClr>
                    <a:schemeClr val="accent2"/>
                  </a:buClr>
                  <a:buSzPct val="8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/>
                        </a:rPr>
                        <m:t>𝐼𝑅</m:t>
                      </m:r>
                      <m:r>
                        <a:rPr lang="en-GB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GB" sz="2400" i="1">
                              <a:latin typeface="Cambria Math"/>
                            </a:rPr>
                            <m:t>𝑇𝐸</m:t>
                          </m:r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pPr marL="269875" indent="-269875"/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latin typeface="Cambria Math" pitchFamily="18" charset="0"/>
                            <a:ea typeface="Cambria Math" pitchFamily="18" charset="0"/>
                          </a:rPr>
                          <m:t>𝑹</m:t>
                        </m:r>
                      </m:e>
                      <m:sub>
                        <m:r>
                          <a:rPr lang="en-GB" b="1" i="1">
                            <a:latin typeface="Cambria Math" pitchFamily="18" charset="0"/>
                            <a:ea typeface="Cambria Math" pitchFamily="18" charset="0"/>
                          </a:rPr>
                          <m:t>𝑨</m:t>
                        </m:r>
                      </m:sub>
                    </m:sSub>
                    <m:r>
                      <a:rPr lang="en-GB" b="1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GB" b="1" dirty="0" smtClean="0"/>
                  <a:t> “alpha”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026367"/>
                <a:ext cx="9266400" cy="4635879"/>
              </a:xfrm>
              <a:blipFill rotWithShape="1">
                <a:blip r:embed="rId2"/>
                <a:stretch>
                  <a:fillRect l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ts val="0"/>
              </a:spcBef>
              <a:buClr>
                <a:srgbClr val="D2B234"/>
              </a:buClr>
              <a:buSzPct val="125000"/>
              <a:buFont typeface="Arial" pitchFamily="34" charset="0"/>
              <a:buNone/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…finding “alpha”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05094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 smtClean="0"/>
              <a:t>Alpha</a:t>
            </a:r>
            <a:endParaRPr lang="en-GB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0675" y="1026367"/>
                <a:ext cx="9266400" cy="4635879"/>
              </a:xfrm>
            </p:spPr>
            <p:txBody>
              <a:bodyPr/>
              <a:lstStyle/>
              <a:p>
                <a:pPr marL="269875" indent="-269875"/>
                <a:r>
                  <a:rPr lang="en-GB" dirty="0" smtClean="0"/>
                  <a:t>Linear Regression Model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   </m:t>
                      </m:r>
                      <m:r>
                        <a:rPr lang="en-GB" sz="2400" b="0" i="1" smtClean="0">
                          <a:latin typeface="Cambria Math"/>
                        </a:rPr>
                        <m:t>𝑌</m:t>
                      </m:r>
                      <m:r>
                        <a:rPr lang="en-GB" sz="2400" b="0" i="1" smtClean="0">
                          <a:latin typeface="Cambria Math"/>
                        </a:rPr>
                        <m:t>= 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𝜖</m:t>
                      </m:r>
                    </m:oMath>
                  </m:oMathPara>
                </a14:m>
                <a:endParaRPr lang="en-GB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𝑖𝑒</m:t>
                      </m:r>
                      <m:r>
                        <a:rPr lang="en-GB" sz="2400" b="0" i="1" smtClean="0">
                          <a:latin typeface="Cambria Math"/>
                        </a:rPr>
                        <m:t>.  </m:t>
                      </m:r>
                      <m:sSub>
                        <m:sSub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/>
                            </a:rPr>
                            <m:t>𝐹</m:t>
                          </m:r>
                        </m:sub>
                      </m:sSub>
                      <m:r>
                        <a:rPr lang="en-GB" sz="2400" b="0" i="1" smtClean="0">
                          <a:latin typeface="Cambria Math"/>
                        </a:rPr>
                        <m:t>= 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𝛽</m:t>
                      </m:r>
                      <m:sSub>
                        <m:sSubPr>
                          <m:ctrlPr>
                            <a:rPr lang="en-GB" sz="24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𝐵𝑀</m:t>
                          </m:r>
                        </m:sub>
                      </m:sSub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𝜖</m:t>
                      </m:r>
                    </m:oMath>
                  </m:oMathPara>
                </a14:m>
                <a:endParaRPr lang="en-GB" sz="2400" dirty="0"/>
              </a:p>
              <a:p>
                <a:pPr marL="269875" indent="-269875"/>
                <a:r>
                  <a:rPr lang="en-GB" dirty="0" smtClean="0"/>
                  <a:t>Clearly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GB" i="1" smtClean="0">
                        <a:latin typeface="Cambria Math"/>
                        <a:ea typeface="Cambria Math"/>
                      </a:rPr>
                      <m:t>≠</m:t>
                    </m:r>
                    <m:sSub>
                      <m:sSubPr>
                        <m:ctrlPr>
                          <a:rPr lang="en-GB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𝐹</m:t>
                        </m:r>
                      </m:sub>
                    </m:sSub>
                    <m:r>
                      <a:rPr lang="en-GB" b="0" i="1" smtClean="0">
                        <a:latin typeface="Cambria Math"/>
                        <a:ea typeface="Cambria Math"/>
                      </a:rPr>
                      <m:t>− </m:t>
                    </m:r>
                    <m:sSub>
                      <m:sSub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/>
                            <a:ea typeface="Cambria Math"/>
                          </a:rPr>
                          <m:t>𝐵𝑀</m:t>
                        </m:r>
                      </m:sub>
                    </m:sSub>
                  </m:oMath>
                </a14:m>
                <a:endParaRPr lang="en-GB" dirty="0" smtClean="0"/>
              </a:p>
              <a:p>
                <a:pPr marL="269875" indent="-269875"/>
                <a:endParaRPr lang="en-GB" dirty="0"/>
              </a:p>
              <a:p>
                <a:pPr marL="269875" indent="-269875"/>
                <a:r>
                  <a:rPr lang="en-GB" dirty="0" smtClean="0"/>
                  <a:t>Taking (mathematical) expectations: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/>
                          <a:ea typeface="Cambria Math"/>
                        </a:rPr>
                        <m:t>𝔼</m:t>
                      </m:r>
                      <m:d>
                        <m:d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/>
                                </a:rPr>
                                <m:t>𝐹</m:t>
                              </m:r>
                            </m:sub>
                          </m:sSub>
                        </m:e>
                      </m:d>
                      <m:r>
                        <a:rPr lang="en-GB" sz="2400" i="1">
                          <a:latin typeface="Cambria Math"/>
                        </a:rPr>
                        <m:t>= </m:t>
                      </m:r>
                      <m:r>
                        <a:rPr lang="en-GB" sz="2400" i="1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2400" i="1"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en-GB" sz="2400" i="1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GB" sz="2400" i="1" smtClean="0">
                          <a:latin typeface="Cambria Math"/>
                          <a:ea typeface="Cambria Math"/>
                        </a:rPr>
                        <m:t>𝔼</m:t>
                      </m:r>
                      <m:d>
                        <m:dPr>
                          <m:ctrlPr>
                            <a:rPr lang="en-GB" sz="240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𝐵𝑀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2400" b="1" dirty="0" smtClean="0"/>
              </a:p>
              <a:p>
                <a:pPr marL="0" indent="0">
                  <a:buNone/>
                </a:pPr>
                <a:endParaRPr lang="en-GB" sz="2400" b="1" dirty="0" smtClean="0"/>
              </a:p>
              <a:p>
                <a:pPr marL="269875" indent="-269875"/>
                <a:r>
                  <a:rPr lang="en-GB" dirty="0" smtClean="0"/>
                  <a:t>“alpha” is a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GB" dirty="0" smtClean="0"/>
                  <a:t>-adjusted Active Return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sz="24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sub>
                      </m:sSub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− </m:t>
                      </m:r>
                      <m:r>
                        <a:rPr lang="en-GB" sz="2400" i="1">
                          <a:latin typeface="Cambria Math"/>
                          <a:ea typeface="Cambria Math"/>
                        </a:rPr>
                        <m:t>𝛽</m:t>
                      </m:r>
                      <m:sSub>
                        <m:sSubPr>
                          <m:ctrlPr>
                            <a:rPr lang="en-GB" sz="24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𝐵𝑀</m:t>
                          </m:r>
                        </m:sub>
                      </m:sSub>
                    </m:oMath>
                  </m:oMathPara>
                </a14:m>
                <a:endParaRPr lang="en-GB" sz="2400" dirty="0"/>
              </a:p>
              <a:p>
                <a:pPr marL="0" indent="0">
                  <a:buNone/>
                </a:pPr>
                <a:endParaRPr lang="en-GB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026367"/>
                <a:ext cx="9266400" cy="4635879"/>
              </a:xfrm>
              <a:blipFill rotWithShape="1">
                <a:blip r:embed="rId2"/>
                <a:stretch>
                  <a:fillRect l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5"/>
              <p:cNvSpPr txBox="1">
                <a:spLocks noChangeArrowheads="1"/>
              </p:cNvSpPr>
              <p:nvPr/>
            </p:nvSpPr>
            <p:spPr bwMode="blackWhite">
              <a:xfrm>
                <a:off x="-9012" y="5866025"/>
                <a:ext cx="4596887" cy="684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0" tIns="36000" rIns="36000" bIns="36000" anchor="ctr"/>
              <a:lstStyle>
                <a:lvl1pPr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9pPr>
              </a:lstStyle>
              <a:p>
                <a:pPr algn="l" eaLnBrk="1" hangingPunct="1">
                  <a:lnSpc>
                    <a:spcPct val="90000"/>
                  </a:lnSpc>
                  <a:spcBef>
                    <a:spcPts val="0"/>
                  </a:spcBef>
                  <a:buClr>
                    <a:srgbClr val="D2B234"/>
                  </a:buClr>
                  <a:buSzPct val="125000"/>
                  <a:buFont typeface="Arial" pitchFamily="34" charset="0"/>
                  <a:buNone/>
                </a:pPr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…what is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𝜷</m:t>
                    </m:r>
                  </m:oMath>
                </a14:m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?</a:t>
                </a:r>
                <a:endParaRPr lang="en-GB" sz="20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blackWhite">
              <a:xfrm>
                <a:off x="-9012" y="5866025"/>
                <a:ext cx="4596887" cy="684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44389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 smtClean="0"/>
              <a:t>Beta</a:t>
            </a:r>
            <a:endParaRPr lang="en-GB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0675" y="1026367"/>
                <a:ext cx="9266400" cy="4635879"/>
              </a:xfrm>
            </p:spPr>
            <p:txBody>
              <a:bodyPr/>
              <a:lstStyle/>
              <a:p>
                <a:pPr marL="269875" indent="-269875"/>
                <a:r>
                  <a:rPr lang="en-GB" dirty="0" smtClean="0"/>
                  <a:t>The sensitivity of a fund (or instrument) to changes in the value of another fund (or instrument)</a:t>
                </a:r>
              </a:p>
              <a:p>
                <a:pPr marL="630113" lvl="1" indent="-269875"/>
                <a:r>
                  <a:rPr lang="en-GB" dirty="0" err="1" smtClean="0"/>
                  <a:t>Eg</a:t>
                </a:r>
                <a:r>
                  <a:rPr lang="en-GB" dirty="0" smtClean="0"/>
                  <a:t>. the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GB" dirty="0" smtClean="0"/>
                  <a:t> of a fund to its benchmark,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GB" dirty="0" smtClean="0"/>
                  <a:t> of Vodafone to the FTSE All Share Index</a:t>
                </a:r>
              </a:p>
              <a:p>
                <a:pPr marL="630113" lvl="1" indent="-269875"/>
                <a:endParaRPr lang="en-GB" dirty="0" smtClean="0"/>
              </a:p>
              <a:p>
                <a:pPr marL="269875" indent="-269875"/>
                <a:r>
                  <a:rPr lang="en-GB" dirty="0" smtClean="0"/>
                  <a:t>On of the commonly used measures of “risk”</a:t>
                </a:r>
              </a:p>
              <a:p>
                <a:pPr marL="269875" indent="-269875"/>
                <a:endParaRPr lang="en-GB" dirty="0" smtClean="0"/>
              </a:p>
              <a:p>
                <a:pPr marL="269875" indent="-269875"/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GB" dirty="0" smtClean="0"/>
                  <a:t> can be used to “outperform” a benchmark by “timing” the market</a:t>
                </a:r>
              </a:p>
              <a:p>
                <a:pPr marL="630113" lvl="1" indent="-269875"/>
                <a:r>
                  <a:rPr lang="en-GB" dirty="0" smtClean="0"/>
                  <a:t>Bull markets – buy high</a:t>
                </a:r>
                <a:r>
                  <a:rPr lang="en-GB" dirty="0" smtClean="0">
                    <a:ea typeface="Cambria Math"/>
                  </a:rPr>
                  <a:t>-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GB" dirty="0" smtClean="0"/>
                  <a:t> and sell low-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endParaRPr lang="en-GB" dirty="0" smtClean="0"/>
              </a:p>
              <a:p>
                <a:pPr marL="630113" lvl="1" indent="-269875"/>
                <a:r>
                  <a:rPr lang="en-GB" dirty="0" smtClean="0"/>
                  <a:t>Bear markets – sell high</a:t>
                </a:r>
                <a:r>
                  <a:rPr lang="en-GB" dirty="0" smtClean="0">
                    <a:ea typeface="Cambria Math"/>
                  </a:rPr>
                  <a:t>-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GB" dirty="0"/>
                  <a:t> and </a:t>
                </a:r>
                <a:r>
                  <a:rPr lang="en-GB" dirty="0" smtClean="0"/>
                  <a:t>buy low-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endParaRPr lang="en-GB" dirty="0" smtClean="0"/>
              </a:p>
              <a:p>
                <a:pPr marL="269875" lvl="1" indent="-269875">
                  <a:spcBef>
                    <a:spcPts val="600"/>
                  </a:spcBef>
                  <a:spcAft>
                    <a:spcPts val="600"/>
                  </a:spcAft>
                  <a:buClr>
                    <a:schemeClr val="accent2"/>
                  </a:buClr>
                  <a:buSzPct val="80000"/>
                </a:pPr>
                <a:endParaRPr lang="en-GB" i="1" dirty="0" smtClean="0">
                  <a:latin typeface="Cambria Math"/>
                  <a:ea typeface="Cambria Math"/>
                </a:endParaRPr>
              </a:p>
              <a:p>
                <a:pPr marL="269875" lvl="1" indent="-269875">
                  <a:spcBef>
                    <a:spcPts val="600"/>
                  </a:spcBef>
                  <a:spcAft>
                    <a:spcPts val="600"/>
                  </a:spcAft>
                  <a:buClr>
                    <a:schemeClr val="accent2"/>
                  </a:buClr>
                  <a:buSzPct val="80000"/>
                </a:pPr>
                <a14:m>
                  <m:oMath xmlns:m="http://schemas.openxmlformats.org/officeDocument/2006/math">
                    <m:r>
                      <a:rPr lang="en-GB" sz="1600" i="1" dirty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GB" sz="1600" b="0" i="1" dirty="0" smtClean="0">
                        <a:latin typeface="Cambria Math"/>
                        <a:ea typeface="Cambria Math"/>
                      </a:rPr>
                      <m:t>≈</m:t>
                    </m:r>
                  </m:oMath>
                </a14:m>
                <a:r>
                  <a:rPr lang="en-GB" sz="1600" dirty="0" smtClean="0"/>
                  <a:t> “leverage”</a:t>
                </a:r>
                <a:endParaRPr lang="en-GB" sz="1600" dirty="0"/>
              </a:p>
              <a:p>
                <a:pPr marL="269875" indent="-269875"/>
                <a:endParaRPr lang="en-GB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026367"/>
                <a:ext cx="9266400" cy="4635879"/>
              </a:xfrm>
              <a:blipFill rotWithShape="1">
                <a:blip r:embed="rId2"/>
                <a:stretch>
                  <a:fillRect l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5"/>
              <p:cNvSpPr txBox="1">
                <a:spLocks noChangeArrowheads="1"/>
              </p:cNvSpPr>
              <p:nvPr/>
            </p:nvSpPr>
            <p:spPr bwMode="blackWhite">
              <a:xfrm>
                <a:off x="-9012" y="5866025"/>
                <a:ext cx="4596887" cy="684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0" tIns="36000" rIns="36000" bIns="36000" anchor="ctr"/>
              <a:lstStyle>
                <a:lvl1pPr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…estimating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𝛂</m:t>
                    </m:r>
                  </m:oMath>
                </a14:m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𝜷</m:t>
                    </m:r>
                  </m:oMath>
                </a14:m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?</a:t>
                </a:r>
                <a:endParaRPr lang="en-GB" sz="20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blackWhite">
              <a:xfrm>
                <a:off x="-9012" y="5866025"/>
                <a:ext cx="4596887" cy="684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881694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1800" dirty="0" smtClean="0"/>
                  <a:t>Estimating </a:t>
                </a:r>
                <a14:m>
                  <m:oMath xmlns:m="http://schemas.openxmlformats.org/officeDocument/2006/math">
                    <m:r>
                      <a:rPr lang="en-GB" sz="1800" i="1" smtClean="0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en-GB" sz="18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1800" i="1" smtClean="0">
                        <a:latin typeface="Cambria Math"/>
                        <a:ea typeface="Cambria Math"/>
                      </a:rPr>
                      <m:t>𝜷</m:t>
                    </m:r>
                  </m:oMath>
                </a14:m>
                <a:r>
                  <a:rPr lang="en-GB" sz="1800" dirty="0" smtClean="0"/>
                  <a:t> </a:t>
                </a:r>
                <a:endParaRPr lang="en-GB" sz="18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513" b="-2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026367"/>
            <a:ext cx="4624549" cy="4635879"/>
          </a:xfrm>
        </p:spPr>
        <p:txBody>
          <a:bodyPr/>
          <a:lstStyle/>
          <a:p>
            <a:pPr marL="269875" indent="-269875"/>
            <a:endParaRPr lang="en-GB" dirty="0"/>
          </a:p>
          <a:p>
            <a:pPr marL="269875" indent="-269875"/>
            <a:endParaRPr lang="en-GB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5"/>
              <p:cNvSpPr txBox="1">
                <a:spLocks noChangeArrowheads="1"/>
              </p:cNvSpPr>
              <p:nvPr/>
            </p:nvSpPr>
            <p:spPr bwMode="blackWhite">
              <a:xfrm>
                <a:off x="-9012" y="5866025"/>
                <a:ext cx="4596887" cy="684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0" tIns="36000" rIns="36000" bIns="36000" anchor="ctr"/>
              <a:lstStyle>
                <a:lvl1pPr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…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𝜶</m:t>
                    </m:r>
                  </m:oMath>
                </a14:m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 </a:t>
                </a:r>
                <a:r>
                  <a:rPr lang="en-GB" sz="2000" dirty="0">
                    <a:solidFill>
                      <a:schemeClr val="bg1"/>
                    </a:solidFill>
                    <a:cs typeface="Times New Roman" pitchFamily="18" charset="0"/>
                  </a:rPr>
                  <a:t>a</a:t>
                </a:r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s </a:t>
                </a:r>
                <a:r>
                  <a:rPr lang="en-GB" sz="2000" dirty="0" err="1" smtClean="0">
                    <a:solidFill>
                      <a:schemeClr val="bg1"/>
                    </a:solidFill>
                    <a:cs typeface="Times New Roman" pitchFamily="18" charset="0"/>
                  </a:rPr>
                  <a:t>misspecified</a:t>
                </a:r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𝜷</m:t>
                    </m:r>
                  </m:oMath>
                </a14:m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?</a:t>
                </a:r>
                <a:endParaRPr lang="en-GB" sz="20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blackWhite">
              <a:xfrm>
                <a:off x="-9012" y="5866025"/>
                <a:ext cx="4596887" cy="684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102" y="1194317"/>
            <a:ext cx="4886325" cy="4413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3758950"/>
                  </p:ext>
                </p:extLst>
              </p:nvPr>
            </p:nvGraphicFramePr>
            <p:xfrm>
              <a:off x="326050" y="1204912"/>
              <a:ext cx="4339255" cy="30628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48187"/>
                    <a:gridCol w="587515"/>
                    <a:gridCol w="867851"/>
                    <a:gridCol w="867851"/>
                    <a:gridCol w="867851"/>
                  </a:tblGrid>
                  <a:tr h="296629">
                    <a:tc>
                      <a:txBody>
                        <a:bodyPr/>
                        <a:lstStyle/>
                        <a:p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 smtClean="0"/>
                            <a:t>N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𝛼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𝛽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Daily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416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0.0002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1.0490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0.7436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P-value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0.3660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Mon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58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0.0012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1.1683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0.8052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Tue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0.0014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1.0839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0.8896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Wed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0.0017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1.1006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0.9745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Thu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0.0014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1.0919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0.8608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Fri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0.0017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1.0419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0.8376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3758950"/>
                  </p:ext>
                </p:extLst>
              </p:nvPr>
            </p:nvGraphicFramePr>
            <p:xfrm>
              <a:off x="326050" y="1204912"/>
              <a:ext cx="4339255" cy="30628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48187"/>
                    <a:gridCol w="587515"/>
                    <a:gridCol w="867851"/>
                    <a:gridCol w="867851"/>
                    <a:gridCol w="867851"/>
                  </a:tblGrid>
                  <a:tr h="380619">
                    <a:tc>
                      <a:txBody>
                        <a:bodyPr/>
                        <a:lstStyle/>
                        <a:p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 smtClean="0"/>
                            <a:t>N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704" t="-8065" r="-201408" b="-7306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98601" t="-8065" r="-100000" b="-7306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1408" t="-8065" r="-704" b="-730645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Daily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416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0.0002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1.0490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0.7436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P-value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0.3660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Mon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58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0.0012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1.1683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0.8052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Tue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0.0014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1.0839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0.8896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Wed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0.0017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1.1006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0.9745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Thu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0.0014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1.0919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0.8608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Fri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0.0017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1.0419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0.8376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 bwMode="gray">
              <a:xfrm>
                <a:off x="320675" y="4338735"/>
                <a:ext cx="4344631" cy="13235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>
                <a:lvl1pPr marL="270000" indent="-270000" algn="l" rtl="0" eaLnBrk="1" fontAlgn="base" hangingPunct="1">
                  <a:spcBef>
                    <a:spcPts val="600"/>
                  </a:spcBef>
                  <a:spcAft>
                    <a:spcPts val="60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buChar char="n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30238" indent="-271463" algn="l" rtl="0" eaLnBrk="1" fontAlgn="base" hangingPunct="1">
                  <a:spcBef>
                    <a:spcPts val="400"/>
                  </a:spcBef>
                  <a:spcAft>
                    <a:spcPts val="400"/>
                  </a:spcAft>
                  <a:buClr>
                    <a:schemeClr val="tx1"/>
                  </a:buClr>
                  <a:buSzPct val="75000"/>
                  <a:buFont typeface="Wingdings" pitchFamily="2" charset="2"/>
                  <a:buChar char="n"/>
                  <a:defRPr sz="1400">
                    <a:solidFill>
                      <a:schemeClr val="tx1"/>
                    </a:solidFill>
                    <a:latin typeface="+mn-lt"/>
                  </a:defRPr>
                </a:lvl2pPr>
                <a:lvl3pPr marL="803275" indent="-179388" algn="l" rtl="0" eaLnBrk="1" fontAlgn="base" hangingPunct="1">
                  <a:spcBef>
                    <a:spcPts val="200"/>
                  </a:spcBef>
                  <a:spcAft>
                    <a:spcPts val="200"/>
                  </a:spcAft>
                  <a:buClr>
                    <a:schemeClr val="tx1"/>
                  </a:buClr>
                  <a:buChar char="–"/>
                  <a:defRPr sz="1200">
                    <a:solidFill>
                      <a:schemeClr val="tx1"/>
                    </a:solidFill>
                    <a:latin typeface="+mn-lt"/>
                  </a:defRPr>
                </a:lvl3pPr>
                <a:lvl4pPr marL="1408113" indent="-28575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1800225" indent="-287338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257425" indent="-287338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714625" indent="-287338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171825" indent="-287338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629025" indent="-287338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269875" indent="-269875"/>
                <a:r>
                  <a:rPr lang="en-GB" dirty="0" smtClean="0"/>
                  <a:t>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/>
                          </a:rPr>
                          <m:t>𝒓</m:t>
                        </m:r>
                      </m:e>
                      <m:sup>
                        <m:r>
                          <a:rPr lang="en-GB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pPr marL="269875" indent="-269875"/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𝜷</m:t>
                    </m:r>
                  </m:oMath>
                </a14:m>
                <a:r>
                  <a:rPr lang="en-GB" dirty="0" smtClean="0"/>
                  <a:t> &gt; 1</a:t>
                </a:r>
              </a:p>
              <a:p>
                <a:pPr marL="269875" indent="-269875"/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en-GB" dirty="0" smtClean="0"/>
                  <a:t> = 0</a:t>
                </a:r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320675" y="4338735"/>
                <a:ext cx="4344631" cy="1323511"/>
              </a:xfrm>
              <a:prstGeom prst="rect">
                <a:avLst/>
              </a:prstGeom>
              <a:blipFill rotWithShape="1">
                <a:blip r:embed="rId6"/>
                <a:stretch>
                  <a:fillRect l="-22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306355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Incorrectly Specifying the Regression</a:t>
            </a:r>
            <a:endParaRPr lang="en-GB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5"/>
              <p:cNvSpPr txBox="1">
                <a:spLocks noChangeArrowheads="1"/>
              </p:cNvSpPr>
              <p:nvPr/>
            </p:nvSpPr>
            <p:spPr bwMode="blackWhite">
              <a:xfrm>
                <a:off x="-9012" y="5866025"/>
                <a:ext cx="4596887" cy="684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0" tIns="36000" rIns="36000" bIns="36000" anchor="ctr"/>
              <a:lstStyle>
                <a:lvl1pPr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pitchFamily="34" charset="0"/>
                    <a:ea typeface="Batang" pitchFamily="18" charset="-127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…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𝜷</m:t>
                    </m:r>
                  </m:oMath>
                </a14:m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 vs Delta (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𝜹</m:t>
                    </m:r>
                  </m:oMath>
                </a14:m>
                <a:r>
                  <a:rPr lang="en-GB" sz="2000" dirty="0" smtClean="0">
                    <a:solidFill>
                      <a:schemeClr val="bg1"/>
                    </a:solidFill>
                    <a:cs typeface="Times New Roman" pitchFamily="18" charset="0"/>
                  </a:rPr>
                  <a:t>)</a:t>
                </a:r>
                <a:endParaRPr lang="en-GB" sz="20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blackWhite">
              <a:xfrm>
                <a:off x="-9012" y="5866025"/>
                <a:ext cx="4596887" cy="684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767857"/>
              </p:ext>
            </p:extLst>
          </p:nvPr>
        </p:nvGraphicFramePr>
        <p:xfrm>
          <a:off x="4716624" y="989225"/>
          <a:ext cx="4876800" cy="4758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" name="Chart" r:id="rId4" imgW="4876800" imgH="4876800" progId="Excel.Chart.8">
                  <p:embed/>
                </p:oleObj>
              </mc:Choice>
              <mc:Fallback>
                <p:oleObj name="Chart" r:id="rId4" imgW="4876800" imgH="4876800" progId="Excel.Char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6624" y="989225"/>
                        <a:ext cx="4876800" cy="47584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 txBox="1">
                <a:spLocks/>
              </p:cNvSpPr>
              <p:nvPr/>
            </p:nvSpPr>
            <p:spPr bwMode="gray">
              <a:xfrm>
                <a:off x="320675" y="1073020"/>
                <a:ext cx="4344631" cy="1903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>
                <a:lvl1pPr marL="270000" indent="-270000" algn="l" rtl="0" eaLnBrk="1" fontAlgn="base" hangingPunct="1">
                  <a:spcBef>
                    <a:spcPts val="600"/>
                  </a:spcBef>
                  <a:spcAft>
                    <a:spcPts val="60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buChar char="n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30238" indent="-271463" algn="l" rtl="0" eaLnBrk="1" fontAlgn="base" hangingPunct="1">
                  <a:spcBef>
                    <a:spcPts val="400"/>
                  </a:spcBef>
                  <a:spcAft>
                    <a:spcPts val="400"/>
                  </a:spcAft>
                  <a:buClr>
                    <a:schemeClr val="tx1"/>
                  </a:buClr>
                  <a:buSzPct val="75000"/>
                  <a:buFont typeface="Wingdings" pitchFamily="2" charset="2"/>
                  <a:buChar char="n"/>
                  <a:defRPr sz="1400">
                    <a:solidFill>
                      <a:schemeClr val="tx1"/>
                    </a:solidFill>
                    <a:latin typeface="+mn-lt"/>
                  </a:defRPr>
                </a:lvl2pPr>
                <a:lvl3pPr marL="803275" indent="-179388" algn="l" rtl="0" eaLnBrk="1" fontAlgn="base" hangingPunct="1">
                  <a:spcBef>
                    <a:spcPts val="200"/>
                  </a:spcBef>
                  <a:spcAft>
                    <a:spcPts val="200"/>
                  </a:spcAft>
                  <a:buClr>
                    <a:schemeClr val="tx1"/>
                  </a:buClr>
                  <a:buChar char="–"/>
                  <a:defRPr sz="1200">
                    <a:solidFill>
                      <a:schemeClr val="tx1"/>
                    </a:solidFill>
                    <a:latin typeface="+mn-lt"/>
                  </a:defRPr>
                </a:lvl3pPr>
                <a:lvl4pPr marL="1408113" indent="-28575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1800225" indent="-287338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257425" indent="-287338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714625" indent="-287338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171825" indent="-287338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629025" indent="-287338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8DA3BD"/>
                  </a:buClr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269875" indent="-269875"/>
                <a:r>
                  <a:rPr lang="en-GB" dirty="0" smtClean="0"/>
                  <a:t>We specify </a:t>
                </a:r>
              </a:p>
              <a:p>
                <a:pPr marL="0" indent="0"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i="1">
                              <a:latin typeface="Cambria Math"/>
                            </a:rPr>
                            <m:t>𝐹</m:t>
                          </m:r>
                        </m:sub>
                      </m:sSub>
                      <m:r>
                        <a:rPr lang="en-GB" i="1">
                          <a:latin typeface="Cambria Math"/>
                        </a:rPr>
                        <m:t>=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𝛽</m:t>
                      </m:r>
                      <m:sSub>
                        <m:sSub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𝐵𝑀</m:t>
                          </m:r>
                        </m:sub>
                      </m:sSub>
                      <m:r>
                        <a:rPr lang="en-GB" i="1"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𝜖</m:t>
                      </m:r>
                    </m:oMath>
                  </m:oMathPara>
                </a14:m>
                <a:endParaRPr lang="en-GB" dirty="0" smtClean="0"/>
              </a:p>
              <a:p>
                <a:pPr marL="269875" indent="-269875"/>
                <a:r>
                  <a:rPr lang="en-GB" dirty="0" smtClean="0"/>
                  <a:t>True model</a:t>
                </a:r>
                <a:endParaRPr lang="en-GB" dirty="0"/>
              </a:p>
              <a:p>
                <a:pPr marL="0" indent="0">
                  <a:buFont typeface="Wingdings" pitchFamily="2" charset="2"/>
                  <a:buNone/>
                  <a:tabLst>
                    <a:tab pos="1343025" algn="l"/>
                  </a:tabLst>
                </a:pPr>
                <a:r>
                  <a:rPr lang="en-GB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𝐹</m:t>
                        </m:r>
                      </m:sub>
                    </m:sSub>
                    <m:r>
                      <a:rPr lang="en-GB" i="1">
                        <a:latin typeface="Cambria Math"/>
                      </a:rPr>
                      <m:t>= 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+ </m:t>
                    </m:r>
                    <m:sSub>
                      <m:sSubPr>
                        <m:ctrlPr>
                          <a:rPr lang="en-GB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/>
                            <a:ea typeface="Cambria Math"/>
                          </a:rPr>
                          <m:t>𝐵𝑀</m:t>
                        </m:r>
                      </m:sub>
                    </m:sSub>
                    <m:r>
                      <a:rPr lang="en-GB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b>
                        <m:r>
                          <a:rPr lang="en-GB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en-GB" i="1">
                        <a:latin typeface="Cambria Math"/>
                        <a:ea typeface="Cambria Math"/>
                      </a:rPr>
                      <m:t>+ 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endParaRPr lang="en-GB" dirty="0"/>
              </a:p>
              <a:p>
                <a:pPr marL="0" indent="0">
                  <a:buFont typeface="Wingdings" pitchFamily="2" charset="2"/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320675" y="1073020"/>
                <a:ext cx="4344631" cy="1903445"/>
              </a:xfrm>
              <a:prstGeom prst="rect">
                <a:avLst/>
              </a:prstGeom>
              <a:blipFill rotWithShape="1">
                <a:blip r:embed="rId6"/>
                <a:stretch>
                  <a:fillRect l="-22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8605800"/>
                  </p:ext>
                </p:extLst>
              </p:nvPr>
            </p:nvGraphicFramePr>
            <p:xfrm>
              <a:off x="320677" y="2976465"/>
              <a:ext cx="4267198" cy="272757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17662"/>
                    <a:gridCol w="912384"/>
                    <a:gridCol w="912384"/>
                    <a:gridCol w="912384"/>
                    <a:gridCol w="912384"/>
                  </a:tblGrid>
                  <a:tr h="2966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 smtClean="0"/>
                            <a:t>N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𝛼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GB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𝛽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GB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𝛽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</a:tr>
                  <a:tr h="296629">
                    <a:tc gridSpan="5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i="1" dirty="0" smtClean="0"/>
                            <a:t>True Model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40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1.0000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 gridSpan="5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i="1" dirty="0" smtClean="0"/>
                            <a:t>Incorrectly Specified Model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40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0.5810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4.8334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-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0.9483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296629"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-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8605800"/>
                  </p:ext>
                </p:extLst>
              </p:nvPr>
            </p:nvGraphicFramePr>
            <p:xfrm>
              <a:off x="320677" y="2976465"/>
              <a:ext cx="4267198" cy="272757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17662"/>
                    <a:gridCol w="912384"/>
                    <a:gridCol w="912384"/>
                    <a:gridCol w="912384"/>
                    <a:gridCol w="912384"/>
                  </a:tblGrid>
                  <a:tr h="3806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 smtClean="0"/>
                            <a:t>N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68000" t="-7937" r="-299333" b="-6317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68000" t="-7937" r="-199333" b="-6317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269799" t="-7937" r="-100671" b="-6317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367333" t="-7937" b="-631746"/>
                          </a:stretch>
                        </a:blipFill>
                      </a:tcPr>
                    </a:tc>
                  </a:tr>
                  <a:tr h="335280">
                    <a:tc gridSpan="5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i="1" dirty="0" smtClean="0"/>
                            <a:t>True Model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40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5.0000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1.0000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 gridSpan="5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i="1" dirty="0" smtClean="0"/>
                            <a:t>Incorrectly Specified Model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40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0.5810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4.8334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-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0.9483</a:t>
                          </a:r>
                          <a:endParaRPr lang="en-GB" sz="1600" dirty="0"/>
                        </a:p>
                      </a:txBody>
                      <a:tcPr/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0.0000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/>
                            <a:t>-</a:t>
                          </a:r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0306355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Delta</a:t>
            </a:r>
            <a:endParaRPr lang="en-GB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0676" y="1617663"/>
                <a:ext cx="4267199" cy="3710117"/>
              </a:xfrm>
            </p:spPr>
            <p:txBody>
              <a:bodyPr/>
              <a:lstStyle/>
              <a:p>
                <a:pPr marL="269875" indent="-269875"/>
                <a:r>
                  <a:rPr lang="en-GB" dirty="0" smtClean="0"/>
                  <a:t>The sensitivity of an Option’s Price to changes in the price of the underlying</a:t>
                </a:r>
              </a:p>
              <a:p>
                <a:pPr marL="269875" indent="-269875"/>
                <a:endParaRPr lang="en-GB" dirty="0" smtClean="0"/>
              </a:p>
              <a:p>
                <a:pPr marL="269875" indent="-269875"/>
                <a:r>
                  <a:rPr lang="en-GB" dirty="0" smtClean="0"/>
                  <a:t>Delta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num>
                      <m:den>
                        <m:r>
                          <a:rPr lang="en-GB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</m:den>
                    </m:f>
                  </m:oMath>
                </a14:m>
                <a:r>
                  <a:rPr lang="en-GB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𝑂𝑝𝑡𝑖𝑜𝑛𝑃𝑟𝑒𝑚𝑖𝑢𝑚</m:t>
                        </m:r>
                      </m:num>
                      <m:den>
                        <m:r>
                          <a:rPr lang="en-GB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𝑃𝑟𝑖𝑐𝑒𝑂𝑓𝑈𝑛𝑑𝑒𝑟𝑙𝑦𝑖𝑛𝑔</m:t>
                        </m:r>
                      </m:den>
                    </m:f>
                  </m:oMath>
                </a14:m>
                <a:endParaRPr lang="en-GB" dirty="0" smtClean="0"/>
              </a:p>
              <a:p>
                <a:pPr marL="269875" indent="-269875"/>
                <a:endParaRPr lang="en-GB" dirty="0" smtClean="0"/>
              </a:p>
              <a:p>
                <a:pPr marL="269875" indent="-269875"/>
                <a:r>
                  <a:rPr lang="en-GB" dirty="0" smtClean="0"/>
                  <a:t>Delta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ea typeface="Cambria Math"/>
                      </a:rPr>
                      <m:t>≈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GB" dirty="0" smtClean="0">
                    <a:ea typeface="Cambria Math"/>
                  </a:rPr>
                  <a:t> for an Option</a:t>
                </a:r>
                <a:endParaRPr lang="en-GB" dirty="0">
                  <a:ea typeface="Cambria Math"/>
                </a:endParaRPr>
              </a:p>
              <a:p>
                <a:pPr marL="269875" indent="-269875"/>
                <a:endParaRPr lang="en-GB" dirty="0"/>
              </a:p>
              <a:p>
                <a:pPr marL="269875" indent="-269875"/>
                <a:r>
                  <a:rPr lang="en-GB" dirty="0"/>
                  <a:t>Primarily used when dealing with </a:t>
                </a:r>
                <a:r>
                  <a:rPr lang="en-GB" dirty="0" smtClean="0"/>
                  <a:t>options but really is a generic term…</a:t>
                </a:r>
                <a:endParaRPr lang="en-GB" dirty="0"/>
              </a:p>
              <a:p>
                <a:pPr marL="269875" indent="-269875"/>
                <a:endParaRPr lang="en-GB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6" y="1617663"/>
                <a:ext cx="4267199" cy="3710117"/>
              </a:xfrm>
              <a:blipFill rotWithShape="1">
                <a:blip r:embed="rId3"/>
                <a:stretch>
                  <a:fillRect l="-2286" t="-8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19</a:t>
            </a:fld>
            <a:endParaRPr lang="de-DE" dirty="0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…Delta and Duration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042131"/>
              </p:ext>
            </p:extLst>
          </p:nvPr>
        </p:nvGraphicFramePr>
        <p:xfrm>
          <a:off x="5432425" y="1242915"/>
          <a:ext cx="4267200" cy="443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4" name="Chart" r:id="rId4" imgW="4267200" imgH="4295811" progId="Excel.Chart.8">
                  <p:embed/>
                </p:oleObj>
              </mc:Choice>
              <mc:Fallback>
                <p:oleObj name="Chart" r:id="rId4" imgW="4267200" imgH="4295811" progId="Excel.Chart.8">
                  <p:embed/>
                  <p:pic>
                    <p:nvPicPr>
                      <p:cNvPr id="0" name="Object 4"/>
                      <p:cNvPicPr>
                        <a:picLocks noRot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2425" y="1242915"/>
                        <a:ext cx="4267200" cy="443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Line 5"/>
          <p:cNvSpPr>
            <a:spLocks noChangeShapeType="1"/>
          </p:cNvSpPr>
          <p:nvPr/>
        </p:nvSpPr>
        <p:spPr bwMode="auto">
          <a:xfrm flipV="1">
            <a:off x="7299226" y="3129255"/>
            <a:ext cx="1000125" cy="1828800"/>
          </a:xfrm>
          <a:prstGeom prst="line">
            <a:avLst/>
          </a:prstGeom>
          <a:noFill/>
          <a:ln w="25400">
            <a:solidFill>
              <a:srgbClr val="9B9C9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7799290" y="4043655"/>
            <a:ext cx="0" cy="100965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41259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Duration</a:t>
            </a:r>
            <a:endParaRPr lang="en-GB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0676" y="1617663"/>
                <a:ext cx="4829822" cy="3710117"/>
              </a:xfrm>
            </p:spPr>
            <p:txBody>
              <a:bodyPr/>
              <a:lstStyle/>
              <a:p>
                <a:pPr marL="269875" indent="-269875"/>
                <a:r>
                  <a:rPr lang="en-GB" dirty="0" smtClean="0"/>
                  <a:t>The sensitivity of a Bond’s price to changes in “interest rates”</a:t>
                </a:r>
              </a:p>
              <a:p>
                <a:pPr marL="269875" indent="-269875"/>
                <a:endParaRPr lang="en-GB" i="1" dirty="0" smtClean="0"/>
              </a:p>
              <a:p>
                <a:pPr marL="269875" indent="-269875"/>
                <a:r>
                  <a:rPr lang="en-GB" i="1" dirty="0" smtClean="0"/>
                  <a:t>Macaulay</a:t>
                </a:r>
                <a:r>
                  <a:rPr lang="en-GB" dirty="0" smtClean="0"/>
                  <a:t> </a:t>
                </a:r>
                <a:r>
                  <a:rPr lang="en-GB" dirty="0"/>
                  <a:t>Duration </a:t>
                </a:r>
                <a:r>
                  <a:rPr lang="en-GB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/>
                          </a:rPr>
                          <m:t>𝐵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𝐵</m:t>
                        </m:r>
                      </m:num>
                      <m:den>
                        <m:r>
                          <a:rPr lang="en-GB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𝑖</m:t>
                        </m:r>
                      </m:den>
                    </m:f>
                    <m:r>
                      <a:rPr lang="en-GB" b="0" i="1" smtClean="0">
                        <a:latin typeface="Cambria Math"/>
                        <a:ea typeface="Cambria Math"/>
                      </a:rPr>
                      <m:t>∗−1     ⇐</m:t>
                    </m:r>
                  </m:oMath>
                </a14:m>
                <a:r>
                  <a:rPr lang="en-GB" b="0" dirty="0" smtClean="0">
                    <a:ea typeface="Cambria Math"/>
                  </a:rPr>
                  <a:t> </a:t>
                </a:r>
                <a:r>
                  <a:rPr lang="en-GB" dirty="0"/>
                  <a:t>“Duration</a:t>
                </a:r>
                <a:r>
                  <a:rPr lang="en-GB" dirty="0" smtClean="0"/>
                  <a:t>”</a:t>
                </a:r>
                <a:endParaRPr lang="en-GB" b="0" dirty="0" smtClean="0">
                  <a:ea typeface="Cambria Math"/>
                </a:endParaRPr>
              </a:p>
              <a:p>
                <a:pPr marL="269875" indent="-269875"/>
                <a:endParaRPr lang="en-GB" i="1" dirty="0" smtClean="0"/>
              </a:p>
              <a:p>
                <a:pPr marL="269875" indent="-269875"/>
                <a:r>
                  <a:rPr lang="en-GB" i="1" dirty="0" smtClean="0"/>
                  <a:t>Modified </a:t>
                </a:r>
                <a:r>
                  <a:rPr lang="en-GB" dirty="0"/>
                  <a:t>Duration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/>
                          </a:rPr>
                          <m:t>𝐵</m:t>
                        </m:r>
                      </m:den>
                    </m:f>
                    <m:r>
                      <a:rPr lang="en-GB" i="1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𝐵</m:t>
                        </m:r>
                      </m:num>
                      <m:den>
                        <m:r>
                          <a:rPr lang="en-GB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𝑖</m:t>
                        </m:r>
                      </m:den>
                    </m:f>
                    <m:r>
                      <a:rPr lang="en-GB" i="1">
                        <a:latin typeface="Cambria Math"/>
                        <a:ea typeface="Cambria Math"/>
                      </a:rPr>
                      <m:t>∗−1</m:t>
                    </m:r>
                    <m:r>
                      <a:rPr lang="en-GB" i="1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1+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𝑖</m:t>
                        </m:r>
                      </m:den>
                    </m:f>
                  </m:oMath>
                </a14:m>
                <a:endParaRPr lang="en-GB" dirty="0"/>
              </a:p>
              <a:p>
                <a:pPr marL="269875" indent="-269875"/>
                <a:endParaRPr lang="en-GB" i="1" dirty="0" smtClean="0"/>
              </a:p>
              <a:p>
                <a:pPr marL="269875" indent="-269875"/>
                <a:r>
                  <a:rPr lang="en-GB" i="1" dirty="0" smtClean="0"/>
                  <a:t>Dollar</a:t>
                </a:r>
                <a:r>
                  <a:rPr lang="en-GB" dirty="0" smtClean="0"/>
                  <a:t> </a:t>
                </a:r>
                <a:r>
                  <a:rPr lang="en-GB" dirty="0"/>
                  <a:t>Duration = Delta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𝐵</m:t>
                        </m:r>
                      </m:num>
                      <m:den>
                        <m:r>
                          <a:rPr lang="en-GB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𝑖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6" y="1617663"/>
                <a:ext cx="4829822" cy="3710117"/>
              </a:xfrm>
              <a:blipFill rotWithShape="1">
                <a:blip r:embed="rId3"/>
                <a:stretch>
                  <a:fillRect l="-2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20</a:t>
            </a:fld>
            <a:endParaRPr lang="de-DE" dirty="0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</a:t>
            </a:r>
            <a:r>
              <a:rPr lang="en-GB" sz="2000" dirty="0" err="1" smtClean="0">
                <a:solidFill>
                  <a:schemeClr val="bg1"/>
                </a:solidFill>
                <a:cs typeface="Times New Roman" pitchFamily="18" charset="0"/>
              </a:rPr>
              <a:t>VaR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764062"/>
              </p:ext>
            </p:extLst>
          </p:nvPr>
        </p:nvGraphicFramePr>
        <p:xfrm>
          <a:off x="5330663" y="1196262"/>
          <a:ext cx="4267200" cy="443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1" name="Chart" r:id="rId4" imgW="4267200" imgH="4295811" progId="Excel.Chart.8">
                  <p:embed/>
                </p:oleObj>
              </mc:Choice>
              <mc:Fallback>
                <p:oleObj name="Chart" r:id="rId4" imgW="4267200" imgH="4295811" progId="Excel.Chart.8">
                  <p:embed/>
                  <p:pic>
                    <p:nvPicPr>
                      <p:cNvPr id="0" name="Object 6"/>
                      <p:cNvPicPr>
                        <a:picLocks noRot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0663" y="1196262"/>
                        <a:ext cx="4267200" cy="443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Line 7"/>
          <p:cNvSpPr>
            <a:spLocks noChangeShapeType="1"/>
          </p:cNvSpPr>
          <p:nvPr/>
        </p:nvSpPr>
        <p:spPr bwMode="auto">
          <a:xfrm flipH="1" flipV="1">
            <a:off x="6363736" y="3398481"/>
            <a:ext cx="1438275" cy="1123950"/>
          </a:xfrm>
          <a:prstGeom prst="line">
            <a:avLst/>
          </a:prstGeom>
          <a:noFill/>
          <a:ln w="25400">
            <a:solidFill>
              <a:srgbClr val="9B9C9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7082874" y="3960456"/>
            <a:ext cx="0" cy="100965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07332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Value-at-Risk</a:t>
            </a: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6" y="1393728"/>
            <a:ext cx="4344630" cy="4148656"/>
          </a:xfrm>
        </p:spPr>
        <p:txBody>
          <a:bodyPr/>
          <a:lstStyle/>
          <a:p>
            <a:pPr marL="269875" indent="-269875"/>
            <a:r>
              <a:rPr lang="en-GB" dirty="0" smtClean="0"/>
              <a:t>Order the daily % changes in price, from worst loss to best gain</a:t>
            </a:r>
          </a:p>
          <a:p>
            <a:pPr marL="269875" indent="-269875"/>
            <a:endParaRPr lang="en-GB" i="1" dirty="0" smtClean="0"/>
          </a:p>
          <a:p>
            <a:pPr marL="269875" indent="-269875"/>
            <a:r>
              <a:rPr lang="en-GB" dirty="0" smtClean="0"/>
              <a:t>Examine the </a:t>
            </a:r>
            <a:r>
              <a:rPr lang="en-GB" i="1" dirty="0" smtClean="0"/>
              <a:t>x</a:t>
            </a:r>
            <a:r>
              <a:rPr lang="en-GB" dirty="0" smtClean="0"/>
              <a:t> percentile, </a:t>
            </a:r>
            <a:r>
              <a:rPr lang="en-GB" dirty="0" err="1" smtClean="0"/>
              <a:t>eg</a:t>
            </a:r>
            <a:r>
              <a:rPr lang="en-GB" dirty="0" smtClean="0"/>
              <a:t>. 5%</a:t>
            </a:r>
            <a:endParaRPr lang="en-GB" b="0" dirty="0" smtClean="0">
              <a:ea typeface="Cambria Math"/>
            </a:endParaRPr>
          </a:p>
          <a:p>
            <a:pPr marL="269875" indent="-269875"/>
            <a:endParaRPr lang="en-GB" i="1" dirty="0" smtClean="0"/>
          </a:p>
          <a:p>
            <a:pPr marL="269875" indent="-269875"/>
            <a:r>
              <a:rPr lang="en-GB" dirty="0" smtClean="0"/>
              <a:t>The highest (</a:t>
            </a:r>
            <a:r>
              <a:rPr lang="en-GB" dirty="0" err="1" smtClean="0"/>
              <a:t>ie</a:t>
            </a:r>
            <a:r>
              <a:rPr lang="en-GB" dirty="0" smtClean="0"/>
              <a:t>. least –</a:t>
            </a:r>
            <a:r>
              <a:rPr lang="en-GB" dirty="0" err="1" smtClean="0"/>
              <a:t>ve</a:t>
            </a:r>
            <a:r>
              <a:rPr lang="en-GB" dirty="0" smtClean="0"/>
              <a:t>) number within this percentile is our </a:t>
            </a:r>
            <a:r>
              <a:rPr lang="en-GB" i="1" dirty="0" smtClean="0"/>
              <a:t>x</a:t>
            </a:r>
            <a:r>
              <a:rPr lang="en-GB" dirty="0" smtClean="0"/>
              <a:t>% </a:t>
            </a:r>
            <a:r>
              <a:rPr lang="en-GB" i="1" dirty="0" smtClean="0"/>
              <a:t>daily</a:t>
            </a:r>
            <a:r>
              <a:rPr lang="en-GB" dirty="0" smtClean="0"/>
              <a:t> </a:t>
            </a:r>
            <a:r>
              <a:rPr lang="en-GB" dirty="0" err="1" smtClean="0"/>
              <a:t>VaR</a:t>
            </a:r>
            <a:r>
              <a:rPr lang="en-GB" dirty="0" smtClean="0"/>
              <a:t> coefficient</a:t>
            </a:r>
          </a:p>
          <a:p>
            <a:pPr marL="269875" indent="-269875"/>
            <a:endParaRPr lang="en-GB" dirty="0"/>
          </a:p>
          <a:p>
            <a:pPr marL="269875" indent="-269875"/>
            <a:r>
              <a:rPr lang="en-GB" dirty="0" smtClean="0"/>
              <a:t>Fund NAV * </a:t>
            </a:r>
            <a:r>
              <a:rPr lang="en-GB" dirty="0" err="1" smtClean="0"/>
              <a:t>VaR</a:t>
            </a:r>
            <a:r>
              <a:rPr lang="en-GB" dirty="0" smtClean="0"/>
              <a:t> Coefficient = Value-at-Risk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21</a:t>
            </a:fld>
            <a:endParaRPr lang="de-DE" dirty="0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blackWhite">
          <a:xfrm>
            <a:off x="-9012" y="5866025"/>
            <a:ext cx="4596887" cy="684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Batang" pitchFamily="18" charset="-127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GB" sz="2000" dirty="0" smtClean="0">
                <a:solidFill>
                  <a:schemeClr val="bg1"/>
                </a:solidFill>
                <a:cs typeface="Times New Roman" pitchFamily="18" charset="0"/>
              </a:rPr>
              <a:t>…Conclusions</a:t>
            </a:r>
            <a:endParaRPr lang="en-GB" sz="2000" dirty="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9979604"/>
              </p:ext>
            </p:extLst>
          </p:nvPr>
        </p:nvGraphicFramePr>
        <p:xfrm>
          <a:off x="4693201" y="1303144"/>
          <a:ext cx="4886325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name="Chart" r:id="rId3" imgW="4886228" imgH="4267200" progId="Excel.Chart.8">
                  <p:embed/>
                </p:oleObj>
              </mc:Choice>
              <mc:Fallback>
                <p:oleObj name="Chart" r:id="rId3" imgW="4886228" imgH="4267200" progId="Excel.Char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93201" y="1303144"/>
                        <a:ext cx="4886325" cy="426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64749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 smtClean="0"/>
              <a:t>Conclusions</a:t>
            </a:r>
            <a:endParaRPr lang="en-GB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0675" y="1026366"/>
                <a:ext cx="9266400" cy="5253135"/>
              </a:xfrm>
            </p:spPr>
            <p:txBody>
              <a:bodyPr/>
              <a:lstStyle/>
              <a:p>
                <a:pPr marL="269875" indent="-269875"/>
                <a:r>
                  <a:rPr lang="en-GB" dirty="0" smtClean="0"/>
                  <a:t>Risk is as equally important as Return</a:t>
                </a:r>
              </a:p>
              <a:p>
                <a:pPr marL="269875" indent="-269875"/>
                <a:endParaRPr lang="en-GB" dirty="0" smtClean="0"/>
              </a:p>
              <a:p>
                <a:pPr marL="269875" indent="-269875"/>
                <a:r>
                  <a:rPr lang="en-GB" dirty="0" smtClean="0"/>
                  <a:t>“Risk” can be measured in a number of ways </a:t>
                </a:r>
                <a:r>
                  <a:rPr lang="en-GB" dirty="0" err="1" smtClean="0"/>
                  <a:t>eg</a:t>
                </a:r>
                <a:r>
                  <a:rPr lang="en-GB" dirty="0" smtClean="0"/>
                  <a:t>. in absolute terms (</a:t>
                </a:r>
                <a:r>
                  <a:rPr lang="en-GB" dirty="0" err="1" smtClean="0"/>
                  <a:t>std</a:t>
                </a:r>
                <a:r>
                  <a:rPr lang="en-GB" dirty="0" smtClean="0"/>
                  <a:t> </a:t>
                </a:r>
                <a:r>
                  <a:rPr lang="en-GB" dirty="0" err="1" smtClean="0"/>
                  <a:t>dev</a:t>
                </a:r>
                <a:r>
                  <a:rPr lang="en-GB" dirty="0" smtClean="0"/>
                  <a:t>), relative terms (TE) and sensitivity to a particular variable (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GB" dirty="0" smtClean="0"/>
                  <a:t>, Delta, Duration)</a:t>
                </a:r>
                <a:endParaRPr lang="en-GB" dirty="0"/>
              </a:p>
              <a:p>
                <a:pPr marL="269875" indent="-269875"/>
                <a:endParaRPr lang="en-GB" dirty="0" smtClean="0"/>
              </a:p>
              <a:p>
                <a:pPr marL="269875" indent="-269875"/>
                <a:r>
                  <a:rPr lang="en-GB" dirty="0" smtClean="0"/>
                  <a:t>No risk measure is perfect (they all have their problems)</a:t>
                </a:r>
              </a:p>
              <a:p>
                <a:pPr marL="269875" indent="-269875"/>
                <a:endParaRPr lang="en-GB" dirty="0" smtClean="0"/>
              </a:p>
              <a:p>
                <a:pPr marL="269875" indent="-269875"/>
                <a:r>
                  <a:rPr lang="en-GB" dirty="0" smtClean="0"/>
                  <a:t>Active Return is not the same as “Alpha”</a:t>
                </a:r>
              </a:p>
              <a:p>
                <a:pPr marL="269875" indent="-269875"/>
                <a:endParaRPr lang="en-GB" dirty="0" smtClean="0"/>
              </a:p>
              <a:p>
                <a:pPr marL="269875" indent="-269875"/>
                <a:r>
                  <a:rPr lang="en-GB" dirty="0" smtClean="0"/>
                  <a:t>“Alpha” (and “Beta”) are difficult to measure</a:t>
                </a:r>
              </a:p>
              <a:p>
                <a:pPr marL="269875" indent="-269875"/>
                <a:endParaRPr lang="en-GB" dirty="0" smtClean="0"/>
              </a:p>
              <a:p>
                <a:pPr marL="269875" indent="-269875"/>
                <a:r>
                  <a:rPr lang="en-GB" dirty="0" err="1" smtClean="0"/>
                  <a:t>Stationarity</a:t>
                </a:r>
                <a:r>
                  <a:rPr lang="en-GB" dirty="0" smtClean="0"/>
                  <a:t> of the Return Generating Process</a:t>
                </a:r>
              </a:p>
              <a:p>
                <a:pPr marL="269875" indent="-269875"/>
                <a:endParaRPr lang="en-GB" dirty="0" smtClean="0"/>
              </a:p>
              <a:p>
                <a:pPr marL="269875" indent="-269875"/>
                <a:r>
                  <a:rPr lang="en-GB" i="1" dirty="0" smtClean="0"/>
                  <a:t>Investment Analysis is more an </a:t>
                </a:r>
                <a:r>
                  <a:rPr lang="en-GB" i="1" smtClean="0"/>
                  <a:t>art than </a:t>
                </a:r>
                <a:r>
                  <a:rPr lang="en-GB" i="1" dirty="0" smtClean="0"/>
                  <a:t>a science.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026366"/>
                <a:ext cx="9266400" cy="5253135"/>
              </a:xfrm>
              <a:blipFill rotWithShape="1">
                <a:blip r:embed="rId2"/>
                <a:stretch>
                  <a:fillRect l="-1053" t="-1044" b="-2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7CC3227-50DC-4BE4-94C1-1358C0C345CB}" type="slidenum">
              <a:rPr lang="de-DE" smtClean="0"/>
              <a:pPr>
                <a:defRPr/>
              </a:pPr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585604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Threadneedle 2010">
      <a:dk1>
        <a:srgbClr val="000000"/>
      </a:dk1>
      <a:lt1>
        <a:srgbClr val="FFFFFF"/>
      </a:lt1>
      <a:dk2>
        <a:srgbClr val="000000"/>
      </a:dk2>
      <a:lt2>
        <a:srgbClr val="DFDFDF"/>
      </a:lt2>
      <a:accent1>
        <a:srgbClr val="000000"/>
      </a:accent1>
      <a:accent2>
        <a:srgbClr val="E7B909"/>
      </a:accent2>
      <a:accent3>
        <a:srgbClr val="646567"/>
      </a:accent3>
      <a:accent4>
        <a:srgbClr val="EDD683"/>
      </a:accent4>
      <a:accent5>
        <a:srgbClr val="D17234"/>
      </a:accent5>
      <a:accent6>
        <a:srgbClr val="E8BC92"/>
      </a:accent6>
      <a:hlink>
        <a:srgbClr val="68C3D7"/>
      </a:hlink>
      <a:folHlink>
        <a:srgbClr val="ACDEEA"/>
      </a:folHlink>
    </a:clrScheme>
    <a:fontScheme name="Threadneedle Presentation Template April 2009 Guidelin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15875">
          <a:solidFill>
            <a:schemeClr val="accent2"/>
          </a:solidFill>
        </a:ln>
      </a:spPr>
      <a:bodyPr wrap="square" lIns="72000" tIns="36000" rIns="72000" bIns="36000" rtlCol="0" anchor="ctr">
        <a:noAutofit/>
      </a:bodyPr>
      <a:lstStyle>
        <a:defPPr marL="85725" indent="-85725" algn="ctr" ea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chemeClr val="accent2"/>
          </a:buClr>
          <a:buSzPct val="80000"/>
          <a:buFont typeface="Wingdings" pitchFamily="2" charset="2"/>
          <a:buNone/>
          <a:defRPr smtClean="0"/>
        </a:defPPr>
      </a:lstStyle>
    </a:spDef>
    <a:lnDef>
      <a:spPr bwMode="auto">
        <a:noFill/>
        <a:ln w="15875" cap="flat" cmpd="sng" algn="ctr">
          <a:solidFill>
            <a:schemeClr val="tx2"/>
          </a:solidFill>
          <a:prstDash val="solid"/>
          <a:round/>
          <a:headEnd type="none"/>
          <a:tailEnd type="none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bg2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noAutofit/>
      </a:bodyPr>
      <a:lstStyle>
        <a:defPPr>
          <a:defRPr b="0" dirty="0" err="1" smtClean="0"/>
        </a:defPPr>
      </a:lstStyle>
    </a:txDef>
  </a:objectDefaults>
  <a:extraClrSchemeLst>
    <a:extraClrScheme>
      <a:clrScheme name="Threadneedle Presentation Template April 2009 Guidelines 1">
        <a:dk1>
          <a:srgbClr val="000000"/>
        </a:dk1>
        <a:lt1>
          <a:srgbClr val="FFFFFF"/>
        </a:lt1>
        <a:dk2>
          <a:srgbClr val="000000"/>
        </a:dk2>
        <a:lt2>
          <a:srgbClr val="DFDFDF"/>
        </a:lt2>
        <a:accent1>
          <a:srgbClr val="000000"/>
        </a:accent1>
        <a:accent2>
          <a:srgbClr val="E7B909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D1A707"/>
        </a:accent6>
        <a:hlink>
          <a:srgbClr val="646567"/>
        </a:hlink>
        <a:folHlink>
          <a:srgbClr val="EDD6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readneedle Presentation Template April 2009 Guidelines 2">
        <a:dk1>
          <a:srgbClr val="000000"/>
        </a:dk1>
        <a:lt1>
          <a:srgbClr val="FFFFFF"/>
        </a:lt1>
        <a:dk2>
          <a:srgbClr val="000000"/>
        </a:dk2>
        <a:lt2>
          <a:srgbClr val="DFDFDF"/>
        </a:lt2>
        <a:accent1>
          <a:srgbClr val="82B339"/>
        </a:accent1>
        <a:accent2>
          <a:srgbClr val="E7B909"/>
        </a:accent2>
        <a:accent3>
          <a:srgbClr val="FFFFFF"/>
        </a:accent3>
        <a:accent4>
          <a:srgbClr val="000000"/>
        </a:accent4>
        <a:accent5>
          <a:srgbClr val="C1D6AE"/>
        </a:accent5>
        <a:accent6>
          <a:srgbClr val="D1A707"/>
        </a:accent6>
        <a:hlink>
          <a:srgbClr val="646567"/>
        </a:hlink>
        <a:folHlink>
          <a:srgbClr val="EDD6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readneedle Presentation Template April 2009 Guidelines 3">
        <a:dk1>
          <a:srgbClr val="000000"/>
        </a:dk1>
        <a:lt1>
          <a:srgbClr val="FFFFFF"/>
        </a:lt1>
        <a:dk2>
          <a:srgbClr val="000000"/>
        </a:dk2>
        <a:lt2>
          <a:srgbClr val="DFDFDF"/>
        </a:lt2>
        <a:accent1>
          <a:srgbClr val="82B339"/>
        </a:accent1>
        <a:accent2>
          <a:srgbClr val="E7B909"/>
        </a:accent2>
        <a:accent3>
          <a:srgbClr val="FFFFFF"/>
        </a:accent3>
        <a:accent4>
          <a:srgbClr val="000000"/>
        </a:accent4>
        <a:accent5>
          <a:srgbClr val="C1D6AE"/>
        </a:accent5>
        <a:accent6>
          <a:srgbClr val="D1A707"/>
        </a:accent6>
        <a:hlink>
          <a:srgbClr val="EDD683"/>
        </a:hlink>
        <a:folHlink>
          <a:srgbClr val="D1723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624</TotalTime>
  <Words>897</Words>
  <Application>Microsoft Office PowerPoint</Application>
  <PresentationFormat>A4 Paper (210x297 mm)</PresentationFormat>
  <Paragraphs>226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Wingdings</vt:lpstr>
      <vt:lpstr>Cambria Math</vt:lpstr>
      <vt:lpstr>Times New Roman</vt:lpstr>
      <vt:lpstr>Segoe UI</vt:lpstr>
      <vt:lpstr>Batang</vt:lpstr>
      <vt:lpstr>Arial Narrow</vt:lpstr>
      <vt:lpstr>Blank</vt:lpstr>
      <vt:lpstr>Chart</vt:lpstr>
      <vt:lpstr>Fund Performance</vt:lpstr>
      <vt:lpstr>Agenda / Contents</vt:lpstr>
      <vt:lpstr>Example Fund</vt:lpstr>
      <vt:lpstr>    Which Return?</vt:lpstr>
      <vt:lpstr> Measuring Return</vt:lpstr>
      <vt:lpstr> Different Measures of ∆t  (P_(t+∆t))</vt:lpstr>
      <vt:lpstr> Calculating Return Using Different Measures of ∆t</vt:lpstr>
      <vt:lpstr> Focus on Return = Tunnel Vision?</vt:lpstr>
      <vt:lpstr>Example Fund – Daily Price History</vt:lpstr>
      <vt:lpstr>Example Fund – Daily Price Changes</vt:lpstr>
      <vt:lpstr>Example Fund – Normality?</vt:lpstr>
      <vt:lpstr>Risk and Return</vt:lpstr>
      <vt:lpstr>Risk and Return</vt:lpstr>
      <vt:lpstr> Relative Performance Measurement</vt:lpstr>
      <vt:lpstr> Alpha</vt:lpstr>
      <vt:lpstr> Beta</vt:lpstr>
      <vt:lpstr> Estimating α and β </vt:lpstr>
      <vt:lpstr> Incorrectly Specifying the Regression</vt:lpstr>
      <vt:lpstr>Delta</vt:lpstr>
      <vt:lpstr>Duration</vt:lpstr>
      <vt:lpstr>Value-at-Risk</vt:lpstr>
      <vt:lpstr> Conclusions</vt:lpstr>
    </vt:vector>
  </TitlesOfParts>
  <Company>Threadneedle Asset Management Holdings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 Performance</dc:title>
  <dc:creator>R81A</dc:creator>
  <cp:lastModifiedBy>R81A</cp:lastModifiedBy>
  <cp:revision>63</cp:revision>
  <cp:lastPrinted>2003-08-20T14:19:20Z</cp:lastPrinted>
  <dcterms:created xsi:type="dcterms:W3CDTF">2011-08-23T08:41:40Z</dcterms:created>
  <dcterms:modified xsi:type="dcterms:W3CDTF">2012-04-20T09:14:25Z</dcterms:modified>
</cp:coreProperties>
</file>